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65" r:id="rId7"/>
    <p:sldId id="262" r:id="rId8"/>
    <p:sldId id="266" r:id="rId9"/>
    <p:sldId id="267" r:id="rId10"/>
    <p:sldId id="268" r:id="rId11"/>
    <p:sldId id="269" r:id="rId12"/>
    <p:sldId id="270" r:id="rId13"/>
    <p:sldId id="274" r:id="rId14"/>
    <p:sldId id="271" r:id="rId15"/>
    <p:sldId id="272" r:id="rId16"/>
    <p:sldId id="273" r:id="rId17"/>
    <p:sldId id="275" r:id="rId18"/>
    <p:sldId id="277" r:id="rId19"/>
    <p:sldId id="278" r:id="rId20"/>
    <p:sldId id="263" r:id="rId21"/>
    <p:sldId id="276" r:id="rId22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-149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200"/>
            </a:lvl1pPr>
          </a:lstStyle>
          <a:p>
            <a:endParaRPr lang="en-US" altLang="ja-JP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200"/>
            </a:lvl1pPr>
          </a:lstStyle>
          <a:p>
            <a:endParaRPr lang="en-US" altLang="ja-JP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1" sz="1200"/>
            </a:lvl1pPr>
          </a:lstStyle>
          <a:p>
            <a:endParaRPr lang="en-US" altLang="ja-JP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1" sz="1200"/>
            </a:lvl1pPr>
          </a:lstStyle>
          <a:p>
            <a:fld id="{D68694F0-DEF1-4CAF-99A2-7A91676FCA36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0C6B6E-AA72-4E81-836A-042D151CF04C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ECC2-F56B-4C5B-8AB1-076A271021B1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ED5724-8CDC-4C21-8866-FB61399B1C3F}" type="slidenum">
              <a:rPr lang="en-US" altLang="ja-JP" smtClean="0">
                <a:latin typeface="Arial" pitchFamily="34" charset="0"/>
              </a:rPr>
              <a:pPr/>
              <a:t>5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Since we obtained the precise distribution of the GT strength and the quenching factor Q, we can determine the Landau-</a:t>
            </a:r>
            <a:r>
              <a:rPr lang="en-US" altLang="ja-JP" sz="1000" dirty="0" err="1" smtClean="0">
                <a:latin typeface="Arial" pitchFamily="34" charset="0"/>
              </a:rPr>
              <a:t>Migdal</a:t>
            </a:r>
            <a:r>
              <a:rPr lang="en-US" altLang="ja-JP" sz="1000" dirty="0" smtClean="0">
                <a:latin typeface="Arial" pitchFamily="34" charset="0"/>
              </a:rPr>
              <a:t> parameters with these results.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This figure shows the GT beta- strength distribution.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We would like to compare with the RPA calculations with different Landau-</a:t>
            </a:r>
            <a:r>
              <a:rPr lang="en-US" altLang="ja-JP" sz="1000" dirty="0" err="1" smtClean="0">
                <a:latin typeface="Arial" pitchFamily="34" charset="0"/>
              </a:rPr>
              <a:t>Migdal</a:t>
            </a:r>
            <a:r>
              <a:rPr lang="en-US" altLang="ja-JP" sz="1000" dirty="0" smtClean="0">
                <a:latin typeface="Arial" pitchFamily="34" charset="0"/>
              </a:rPr>
              <a:t> parameter </a:t>
            </a:r>
            <a:r>
              <a:rPr lang="en-US" altLang="ja-JP" sz="1000" dirty="0" err="1" smtClean="0">
                <a:latin typeface="Arial" pitchFamily="34" charset="0"/>
              </a:rPr>
              <a:t>g’NN</a:t>
            </a:r>
            <a:r>
              <a:rPr lang="en-US" altLang="ja-JP" sz="1000" dirty="0" smtClean="0">
                <a:latin typeface="Arial" pitchFamily="34" charset="0"/>
              </a:rPr>
              <a:t>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For example, the calculation with </a:t>
            </a:r>
            <a:r>
              <a:rPr lang="en-US" altLang="ja-JP" sz="1000" dirty="0" err="1" smtClean="0">
                <a:latin typeface="Arial" pitchFamily="34" charset="0"/>
              </a:rPr>
              <a:t>g’NN</a:t>
            </a:r>
            <a:r>
              <a:rPr lang="en-US" altLang="ja-JP" sz="1000" dirty="0" smtClean="0">
                <a:latin typeface="Arial" pitchFamily="34" charset="0"/>
              </a:rPr>
              <a:t>=0 becomes like this.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With increasing </a:t>
            </a:r>
            <a:r>
              <a:rPr lang="en-US" altLang="ja-JP" sz="1000" dirty="0" err="1" smtClean="0">
                <a:latin typeface="Arial" pitchFamily="34" charset="0"/>
              </a:rPr>
              <a:t>g’NN</a:t>
            </a:r>
            <a:r>
              <a:rPr lang="en-US" altLang="ja-JP" sz="1000" dirty="0" smtClean="0">
                <a:latin typeface="Arial" pitchFamily="34" charset="0"/>
              </a:rPr>
              <a:t>, the peak position of the calculation shifts upward like this.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The calculation with </a:t>
            </a:r>
            <a:r>
              <a:rPr lang="en-US" altLang="ja-JP" sz="1000" dirty="0" err="1" smtClean="0">
                <a:latin typeface="Arial" pitchFamily="34" charset="0"/>
              </a:rPr>
              <a:t>g’NN</a:t>
            </a:r>
            <a:r>
              <a:rPr lang="en-US" altLang="ja-JP" sz="1000" dirty="0" smtClean="0">
                <a:latin typeface="Arial" pitchFamily="34" charset="0"/>
              </a:rPr>
              <a:t>=0.6 reproduces the </a:t>
            </a:r>
            <a:r>
              <a:rPr lang="en-US" altLang="ja-JP" sz="1000" dirty="0" err="1" smtClean="0">
                <a:latin typeface="Arial" pitchFamily="34" charset="0"/>
              </a:rPr>
              <a:t>exprimental</a:t>
            </a:r>
            <a:r>
              <a:rPr lang="en-US" altLang="ja-JP" sz="1000" dirty="0" smtClean="0">
                <a:latin typeface="Arial" pitchFamily="34" charset="0"/>
              </a:rPr>
              <a:t> data very well.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If we take </a:t>
            </a:r>
            <a:r>
              <a:rPr lang="en-US" altLang="ja-JP" sz="1000" dirty="0" err="1" smtClean="0">
                <a:latin typeface="Arial" pitchFamily="34" charset="0"/>
              </a:rPr>
              <a:t>g’NN</a:t>
            </a:r>
            <a:r>
              <a:rPr lang="en-US" altLang="ja-JP" sz="1000" dirty="0" smtClean="0">
                <a:latin typeface="Arial" pitchFamily="34" charset="0"/>
              </a:rPr>
              <a:t>=0.9, then GTGR peak position becomes too high.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Next we change the Landau-</a:t>
            </a:r>
            <a:r>
              <a:rPr lang="en-US" altLang="ja-JP" sz="1000" dirty="0" err="1" smtClean="0">
                <a:latin typeface="Arial" pitchFamily="34" charset="0"/>
              </a:rPr>
              <a:t>Migdal</a:t>
            </a:r>
            <a:r>
              <a:rPr lang="en-US" altLang="ja-JP" sz="1000" dirty="0" smtClean="0">
                <a:latin typeface="Arial" pitchFamily="34" charset="0"/>
              </a:rPr>
              <a:t> parameter </a:t>
            </a:r>
            <a:r>
              <a:rPr lang="en-US" altLang="ja-JP" sz="1000" dirty="0" err="1" smtClean="0">
                <a:latin typeface="Arial" pitchFamily="34" charset="0"/>
              </a:rPr>
              <a:t>g’ND</a:t>
            </a:r>
            <a:r>
              <a:rPr lang="en-US" altLang="ja-JP" sz="1000" dirty="0" smtClean="0">
                <a:latin typeface="Arial" pitchFamily="34" charset="0"/>
              </a:rPr>
              <a:t> which specify the coupling between nucleon and Delta.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With increasing </a:t>
            </a:r>
            <a:r>
              <a:rPr lang="en-US" altLang="ja-JP" sz="1000" dirty="0" err="1" smtClean="0">
                <a:latin typeface="Arial" pitchFamily="34" charset="0"/>
              </a:rPr>
              <a:t>g’ND</a:t>
            </a:r>
            <a:r>
              <a:rPr lang="en-US" altLang="ja-JP" sz="1000" dirty="0" smtClean="0">
                <a:latin typeface="Arial" pitchFamily="34" charset="0"/>
              </a:rPr>
              <a:t>, peak height of the GTGR becomes low, but the positions are almost constant.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Thus from the GTGR peak position, we can determine the </a:t>
            </a:r>
            <a:r>
              <a:rPr lang="en-US" altLang="ja-JP" sz="1000" dirty="0" err="1" smtClean="0">
                <a:latin typeface="Arial" pitchFamily="34" charset="0"/>
              </a:rPr>
              <a:t>g’NN</a:t>
            </a:r>
            <a:r>
              <a:rPr lang="en-US" altLang="ja-JP" sz="1000" dirty="0" smtClean="0">
                <a:latin typeface="Arial" pitchFamily="34" charset="0"/>
              </a:rPr>
              <a:t> as 0.6 with an uncertainty of about 0.1.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The decrease of the peak height in changing </a:t>
            </a:r>
            <a:r>
              <a:rPr lang="en-US" altLang="ja-JP" sz="1000" dirty="0" err="1" smtClean="0">
                <a:latin typeface="Arial" pitchFamily="34" charset="0"/>
              </a:rPr>
              <a:t>g’ND</a:t>
            </a:r>
            <a:r>
              <a:rPr lang="en-US" altLang="ja-JP" sz="1000" dirty="0" smtClean="0">
                <a:latin typeface="Arial" pitchFamily="34" charset="0"/>
              </a:rPr>
              <a:t> is due to the GT quenching induced by the coupling between ph and Delta-hole states.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Therefore the </a:t>
            </a:r>
            <a:r>
              <a:rPr lang="en-US" altLang="ja-JP" sz="1000" dirty="0" err="1" smtClean="0">
                <a:latin typeface="Arial" pitchFamily="34" charset="0"/>
              </a:rPr>
              <a:t>g’ND</a:t>
            </a:r>
            <a:r>
              <a:rPr lang="en-US" altLang="ja-JP" sz="1000" dirty="0" smtClean="0">
                <a:latin typeface="Arial" pitchFamily="34" charset="0"/>
              </a:rPr>
              <a:t> can be determined from the quenching factor Q because this Q is a good measure for the coupling between ph and D-hole states.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The lower figure shows the RPA prediction for the quenching factor Q as a function of </a:t>
            </a:r>
            <a:r>
              <a:rPr lang="en-US" altLang="ja-JP" sz="1000" dirty="0" err="1" smtClean="0">
                <a:latin typeface="Arial" pitchFamily="34" charset="0"/>
              </a:rPr>
              <a:t>g’ND</a:t>
            </a:r>
            <a:r>
              <a:rPr lang="en-US" altLang="ja-JP" sz="1000" dirty="0" smtClean="0">
                <a:latin typeface="Arial" pitchFamily="34" charset="0"/>
              </a:rPr>
              <a:t>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With our experimental data of 0.86 +/- 0.07, the </a:t>
            </a:r>
            <a:r>
              <a:rPr lang="en-US" altLang="ja-JP" sz="1000" dirty="0" err="1" smtClean="0">
                <a:latin typeface="Arial" pitchFamily="34" charset="0"/>
              </a:rPr>
              <a:t>g’ND</a:t>
            </a:r>
            <a:r>
              <a:rPr lang="en-US" altLang="ja-JP" sz="1000" dirty="0" smtClean="0">
                <a:latin typeface="Arial" pitchFamily="34" charset="0"/>
              </a:rPr>
              <a:t> can be determined as 0.35 +/- 0.16.</a:t>
            </a:r>
          </a:p>
          <a:p>
            <a:pPr eaLnBrk="1" hangingPunct="1"/>
            <a:r>
              <a:rPr lang="en-US" altLang="ja-JP" sz="1000" dirty="0" smtClean="0">
                <a:latin typeface="Arial" pitchFamily="34" charset="0"/>
              </a:rPr>
              <a:t>Please note that the </a:t>
            </a:r>
            <a:r>
              <a:rPr lang="en-US" altLang="ja-JP" sz="1000" dirty="0" err="1" smtClean="0">
                <a:latin typeface="Arial" pitchFamily="34" charset="0"/>
              </a:rPr>
              <a:t>g’ND</a:t>
            </a:r>
            <a:r>
              <a:rPr lang="en-US" altLang="ja-JP" sz="1000" dirty="0" smtClean="0">
                <a:latin typeface="Arial" pitchFamily="34" charset="0"/>
              </a:rPr>
              <a:t> is significantly smaller than the </a:t>
            </a:r>
            <a:r>
              <a:rPr lang="en-US" altLang="ja-JP" sz="1000" dirty="0" err="1" smtClean="0">
                <a:latin typeface="Arial" pitchFamily="34" charset="0"/>
              </a:rPr>
              <a:t>g’NN</a:t>
            </a:r>
            <a:r>
              <a:rPr lang="en-US" altLang="ja-JP" sz="1000" dirty="0" smtClean="0">
                <a:latin typeface="Arial" pitchFamily="34" charset="0"/>
              </a:rPr>
              <a:t>, and thus the so-called universality for the Landau-</a:t>
            </a:r>
            <a:r>
              <a:rPr lang="en-US" altLang="ja-JP" sz="1000" dirty="0" err="1" smtClean="0">
                <a:latin typeface="Arial" pitchFamily="34" charset="0"/>
              </a:rPr>
              <a:t>Migdal</a:t>
            </a:r>
            <a:r>
              <a:rPr lang="en-US" altLang="ja-JP" sz="1000" dirty="0" smtClean="0">
                <a:latin typeface="Arial" pitchFamily="34" charset="0"/>
              </a:rPr>
              <a:t> parameters does not hold.</a:t>
            </a:r>
          </a:p>
          <a:p>
            <a:pPr eaLnBrk="1" hangingPunct="1"/>
            <a:endParaRPr lang="en-US" altLang="ja-JP" sz="1000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ja-JP" smtClean="0">
                <a:latin typeface="Times"/>
              </a:rPr>
              <a:t>The experiment was performed at the Research Center for Nuclear Physics, Osaka.</a:t>
            </a:r>
          </a:p>
          <a:p>
            <a:r>
              <a:rPr lang="en-US" altLang="ja-JP" smtClean="0">
                <a:latin typeface="Times"/>
              </a:rPr>
              <a:t>The polarized proton beam was accelerated up to 200 MeV by using AVF and ring cyclotrons.</a:t>
            </a:r>
          </a:p>
          <a:p>
            <a:r>
              <a:rPr lang="en-US" altLang="ja-JP" smtClean="0">
                <a:latin typeface="Times"/>
              </a:rPr>
              <a:t>The polarization axis was controlled by using two sets of superconducting solenoild magnet for the complete polarization transfer measurement.</a:t>
            </a:r>
          </a:p>
          <a:p>
            <a:r>
              <a:rPr lang="en-US" altLang="ja-JP" smtClean="0">
                <a:latin typeface="Times"/>
              </a:rPr>
              <a:t>The neutron from the (p,n) reaction was measured by using this 100 m TOF tunnel, and they were detected by the neutron polarimeter NPOL3. </a:t>
            </a:r>
            <a:endParaRPr lang="ja-JP" altLang="en-US" smtClean="0">
              <a:latin typeface="Times"/>
            </a:endParaRPr>
          </a:p>
        </p:txBody>
      </p:sp>
      <p:sp>
        <p:nvSpPr>
          <p:cNvPr id="2458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2B372E-68FA-468F-BACA-A1ED81312160}" type="slidenum">
              <a:rPr lang="en-US" altLang="ja-JP" smtClean="0">
                <a:latin typeface="Times"/>
                <a:ea typeface="Osaka"/>
                <a:cs typeface="Osaka"/>
              </a:rPr>
              <a:pPr/>
              <a:t>9</a:t>
            </a:fld>
            <a:endParaRPr lang="en-US" altLang="ja-JP" smtClean="0">
              <a:latin typeface="Times"/>
              <a:ea typeface="Osaka"/>
              <a:cs typeface="Osak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10200"/>
            <a:ext cx="9144000" cy="685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172200"/>
            <a:ext cx="9144000" cy="4572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689725"/>
            <a:ext cx="2133600" cy="1682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ja-JP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629400"/>
            <a:ext cx="2895600" cy="22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ja-JP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477000" y="6629400"/>
            <a:ext cx="2133600" cy="22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5C9B80D-3B58-4553-9C1A-4B2A1CEDF1E7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7F6954-2931-4523-B68B-27BB3D8918BA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277100" y="152400"/>
            <a:ext cx="1866900" cy="60960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676400" y="152400"/>
            <a:ext cx="5448300" cy="60960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2F008-195F-4735-AECB-864DAEA2A898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015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1295400" y="1266825"/>
            <a:ext cx="3848100" cy="47244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5295900" y="1266825"/>
            <a:ext cx="3848100" cy="22860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5295900" y="3705225"/>
            <a:ext cx="3848100" cy="22860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2E505-328B-4E65-8BA3-DB2D7DDB6E4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wakasa\Desktop\図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400800" cy="4800600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60000" endA="900" endPos="58000" dir="5400000" sy="-100000" algn="bl" rotWithShape="0"/>
                </a:effectLst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ヒラギノ角ゴ StdN W7" pitchFamily="34" charset="-128"/>
                <a:ea typeface="ヒラギノ角ゴ StdN W7" pitchFamily="34" charset="-128"/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CDCDD-EFCF-46AF-8AB5-A71F5BD6A063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EC593-898E-43D5-B054-BD88B5F878BC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676400" y="1219200"/>
            <a:ext cx="3657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486400" y="1219200"/>
            <a:ext cx="3657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CD6E7-DF2C-4FB6-A01C-ECAFA0FD010E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3D40B-C4DB-483B-A7E7-BB582EE14996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8FC0C-B0FD-4523-BBE9-522B21881304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000F32-37A4-4A7F-80C4-8E155B7F34A6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FF9D0-F7F9-473C-9533-7BC561B3573D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89D91-A781-417D-B6E8-D5E97A05FBC2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ransition spd="med"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52400"/>
            <a:ext cx="7315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219200"/>
            <a:ext cx="7467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321900"/>
                </a:solidFill>
              </a:defRPr>
            </a:lvl1pPr>
          </a:lstStyle>
          <a:p>
            <a:endParaRPr lang="en-US" altLang="ja-JP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321900"/>
                </a:solidFill>
              </a:defRPr>
            </a:lvl1pPr>
          </a:lstStyle>
          <a:p>
            <a:endParaRPr lang="en-US" altLang="ja-JP"/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321900"/>
                </a:solidFill>
              </a:defRPr>
            </a:lvl1pPr>
          </a:lstStyle>
          <a:p>
            <a:fld id="{280CD3CF-4053-4DB0-9A97-8DEFD3161E49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ransition spd="med">
    <p:pull dir="ru"/>
  </p:transition>
  <p:txStyles>
    <p:titleStyle>
      <a:lvl1pPr algn="l" rtl="0" fontAlgn="base">
        <a:spcBef>
          <a:spcPct val="0"/>
        </a:spcBef>
        <a:spcAft>
          <a:spcPct val="0"/>
        </a:spcAft>
        <a:defRPr sz="4000" b="1">
          <a:ln w="12700">
            <a:solidFill>
              <a:srgbClr val="002060"/>
            </a:solidFill>
          </a:ln>
          <a:solidFill>
            <a:schemeClr val="accent2">
              <a:lumMod val="20000"/>
              <a:lumOff val="80000"/>
            </a:schemeClr>
          </a:solidFill>
          <a:effectLst>
            <a:reflection blurRad="6350" stA="60000" endA="900" endPos="60000" dist="29997" dir="5400000" sy="-100000" algn="bl" rotWithShape="0"/>
          </a:effectLst>
          <a:latin typeface="ヒラギノ角ゴ StdN W7" pitchFamily="34" charset="-128"/>
          <a:ea typeface="ヒラギノ角ゴ StdN W7" pitchFamily="34" charset="-128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321900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321900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321900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321900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321900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321900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321900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3219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321900"/>
          </a:solidFill>
          <a:latin typeface="ヒラギノ角ゴ StdN W5" pitchFamily="34" charset="-128"/>
          <a:ea typeface="ヒラギノ角ゴ StdN W5" pitchFamily="34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321900"/>
          </a:solidFill>
          <a:latin typeface="ヒラギノ丸ゴ StdN W6" pitchFamily="34" charset="-128"/>
          <a:ea typeface="ヒラギノ丸ゴ StdN W6" pitchFamily="34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321900"/>
          </a:solidFill>
          <a:latin typeface="ヒラギノ丸ゴ StdN W6" pitchFamily="34" charset="-128"/>
          <a:ea typeface="ヒラギノ丸ゴ StdN W6" pitchFamily="34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321900"/>
          </a:solidFill>
          <a:latin typeface="ヒラギノ丸ゴ StdN W6" pitchFamily="34" charset="-128"/>
          <a:ea typeface="ヒラギノ丸ゴ StdN W6" pitchFamily="34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321900"/>
          </a:solidFill>
          <a:latin typeface="ヒラギノ丸ゴ StdN W6" pitchFamily="34" charset="-128"/>
          <a:ea typeface="ヒラギノ丸ゴ StdN W6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219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219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219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321900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249266"/>
            <a:ext cx="9144000" cy="1721224"/>
          </a:xfrm>
        </p:spPr>
        <p:txBody>
          <a:bodyPr/>
          <a:lstStyle/>
          <a:p>
            <a:r>
              <a:rPr lang="ja-JP" altLang="en-US" sz="3600" b="0" dirty="0" smtClean="0">
                <a:ea typeface="ＭＳ Ｐゴシック" pitchFamily="50" charset="-128"/>
              </a:rPr>
              <a:t>荷電交換反応によるスピン物理</a:t>
            </a:r>
            <a:r>
              <a:rPr lang="en-US" altLang="ja-JP" sz="3600" b="0" dirty="0" smtClean="0">
                <a:ea typeface="ＭＳ Ｐゴシック" pitchFamily="50" charset="-128"/>
              </a:rPr>
              <a:t/>
            </a:r>
            <a:br>
              <a:rPr lang="en-US" altLang="ja-JP" sz="3600" b="0" dirty="0" smtClean="0">
                <a:ea typeface="ＭＳ Ｐゴシック" pitchFamily="50" charset="-128"/>
              </a:rPr>
            </a:br>
            <a:r>
              <a:rPr lang="ja-JP" altLang="en-US" sz="1800" b="0" dirty="0" smtClean="0">
                <a:ea typeface="ＭＳ Ｐゴシック" pitchFamily="50" charset="-128"/>
              </a:rPr>
              <a:t>　</a:t>
            </a:r>
            <a:r>
              <a:rPr lang="en-US" altLang="ja-JP" sz="3600" b="0" dirty="0" smtClean="0">
                <a:ea typeface="ＭＳ Ｐゴシック" pitchFamily="50" charset="-128"/>
              </a:rPr>
              <a:t/>
            </a:r>
            <a:br>
              <a:rPr lang="en-US" altLang="ja-JP" sz="3600" b="0" dirty="0" smtClean="0">
                <a:ea typeface="ＭＳ Ｐゴシック" pitchFamily="50" charset="-128"/>
              </a:rPr>
            </a:br>
            <a:r>
              <a:rPr lang="ja-JP" altLang="en-US" sz="2400" b="0" i="1" dirty="0" smtClean="0">
                <a:ea typeface="ＭＳ Ｐゴシック" pitchFamily="50" charset="-128"/>
              </a:rPr>
              <a:t>～偏極測定と多重極展開によるスピン双極子モードの研究～</a:t>
            </a:r>
            <a:endParaRPr lang="ja-JP" altLang="ja-JP" sz="2400" b="0" i="1" dirty="0">
              <a:ea typeface="ＭＳ Ｐゴシック" pitchFamily="50" charset="-128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ja-JP" altLang="en-US" sz="2800" dirty="0" smtClean="0">
                <a:latin typeface="ヒラギノ丸ゴ StdN W6" pitchFamily="34" charset="-128"/>
                <a:ea typeface="ヒラギノ丸ゴ StdN W6" pitchFamily="34" charset="-128"/>
              </a:rPr>
              <a:t>若狭　智嗣（九州大学大学院理学研究院）</a:t>
            </a:r>
            <a:endParaRPr lang="ja-JP" altLang="ja-JP" sz="28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1436914" y="152400"/>
            <a:ext cx="7707086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Results of MDA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/>
            </a:r>
            <a:br>
              <a:rPr kumimoji="1" lang="en-US" altLang="ja-JP" dirty="0" smtClean="0">
                <a:solidFill>
                  <a:schemeClr val="accent6"/>
                </a:solidFill>
              </a:rPr>
            </a:br>
            <a:r>
              <a:rPr kumimoji="1" lang="ja-JP" altLang="en-US" sz="2400" i="1" dirty="0" smtClean="0">
                <a:solidFill>
                  <a:schemeClr val="accent6"/>
                </a:solidFill>
              </a:rPr>
              <a:t>～</a:t>
            </a:r>
            <a:r>
              <a:rPr kumimoji="1" lang="en-US" altLang="ja-JP" sz="2400" i="1" dirty="0" smtClean="0">
                <a:solidFill>
                  <a:schemeClr val="accent6"/>
                </a:solidFill>
              </a:rPr>
              <a:t>First MDA with Polarization Data</a:t>
            </a:r>
            <a:r>
              <a:rPr kumimoji="1" lang="ja-JP" altLang="en-US" sz="2400" i="1" dirty="0" smtClean="0">
                <a:solidFill>
                  <a:schemeClr val="accent6"/>
                </a:solidFill>
              </a:rPr>
              <a:t>～</a:t>
            </a:r>
            <a:endParaRPr kumimoji="1" lang="ja-JP" altLang="en-US" sz="2400" i="1" dirty="0">
              <a:solidFill>
                <a:schemeClr val="accent6"/>
              </a:solidFill>
            </a:endParaRPr>
          </a:p>
        </p:txBody>
      </p:sp>
      <p:sp>
        <p:nvSpPr>
          <p:cNvPr id="10" name="コンテンツ プレースホルダ 9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029200"/>
          </a:xfrm>
        </p:spPr>
        <p:txBody>
          <a:bodyPr/>
          <a:lstStyle/>
          <a:p>
            <a:r>
              <a:rPr kumimoji="1" lang="en-US" altLang="ja-JP" sz="2000" dirty="0" smtClean="0"/>
              <a:t>MDA (up to 7</a:t>
            </a:r>
            <a:r>
              <a:rPr kumimoji="1" lang="en-US" altLang="ja-JP" sz="2000" baseline="30000" dirty="0" smtClean="0"/>
              <a:t>+</a:t>
            </a:r>
            <a:r>
              <a:rPr kumimoji="1" lang="en-US" altLang="ja-JP" sz="2000" dirty="0" smtClean="0"/>
              <a:t>(L=6))</a:t>
            </a:r>
          </a:p>
          <a:p>
            <a:pPr lvl="1"/>
            <a:r>
              <a:rPr kumimoji="1" lang="en-US" altLang="ja-JP" sz="1800" dirty="0" smtClean="0"/>
              <a:t>Both cross section and polarization data are well reproduced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At 0°: Significant L=0 (GT+IVSM) up to 50 </a:t>
            </a:r>
            <a:r>
              <a:rPr kumimoji="1" lang="en-US" altLang="ja-JP" sz="1800" dirty="0" err="1" smtClean="0">
                <a:solidFill>
                  <a:srgbClr val="FF0000"/>
                </a:solidFill>
              </a:rPr>
              <a:t>MeV</a:t>
            </a:r>
            <a:endParaRPr kumimoji="1" lang="en-US" altLang="ja-JP" sz="1800" dirty="0" smtClean="0">
              <a:solidFill>
                <a:srgbClr val="FF0000"/>
              </a:solidFill>
            </a:endParaRPr>
          </a:p>
          <a:p>
            <a:pPr lvl="1"/>
            <a:r>
              <a:rPr kumimoji="1" lang="en-US" altLang="ja-JP" sz="1800" dirty="0" smtClean="0">
                <a:solidFill>
                  <a:srgbClr val="0070C0"/>
                </a:solidFill>
              </a:rPr>
              <a:t>At 4°: Significant L=1 (SDR) around 20 and 35 </a:t>
            </a:r>
            <a:r>
              <a:rPr kumimoji="1" lang="en-US" altLang="ja-JP" sz="1800" dirty="0" err="1" smtClean="0">
                <a:solidFill>
                  <a:srgbClr val="0070C0"/>
                </a:solidFill>
              </a:rPr>
              <a:t>MeV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 (2p2h?)</a:t>
            </a:r>
            <a:endParaRPr kumimoji="1" lang="ja-JP" altLang="en-US" sz="1800" dirty="0">
              <a:solidFill>
                <a:srgbClr val="0070C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1155357" y="2749378"/>
            <a:ext cx="1346886" cy="451021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1153297" y="5391665"/>
            <a:ext cx="1346886" cy="451021"/>
          </a:xfrm>
          <a:prstGeom prst="rect">
            <a:avLst/>
          </a:prstGeom>
          <a:noFill/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 bwMode="auto">
          <a:xfrm>
            <a:off x="5074508" y="3690552"/>
            <a:ext cx="1346886" cy="838199"/>
          </a:xfrm>
          <a:prstGeom prst="rect">
            <a:avLst/>
          </a:prstGeom>
          <a:noFill/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 bwMode="auto">
          <a:xfrm>
            <a:off x="6505831" y="3688492"/>
            <a:ext cx="1353065" cy="838199"/>
          </a:xfrm>
          <a:prstGeom prst="rect">
            <a:avLst/>
          </a:prstGeom>
          <a:noFill/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 bwMode="auto">
          <a:xfrm>
            <a:off x="6503771" y="2759675"/>
            <a:ext cx="1353065" cy="838199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 bwMode="auto">
          <a:xfrm>
            <a:off x="5068328" y="2757616"/>
            <a:ext cx="1353065" cy="838199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cxnSp>
        <p:nvCxnSpPr>
          <p:cNvPr id="18" name="直線矢印コネクタ 17"/>
          <p:cNvCxnSpPr/>
          <p:nvPr/>
        </p:nvCxnSpPr>
        <p:spPr bwMode="auto">
          <a:xfrm rot="5400000">
            <a:off x="2088291" y="2984157"/>
            <a:ext cx="222422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直線矢印コネクタ 18"/>
          <p:cNvCxnSpPr/>
          <p:nvPr/>
        </p:nvCxnSpPr>
        <p:spPr bwMode="auto">
          <a:xfrm rot="5400000">
            <a:off x="1721707" y="5496698"/>
            <a:ext cx="222422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直線矢印コネクタ 19"/>
          <p:cNvCxnSpPr/>
          <p:nvPr/>
        </p:nvCxnSpPr>
        <p:spPr bwMode="auto">
          <a:xfrm rot="5400000">
            <a:off x="2040923" y="5599671"/>
            <a:ext cx="222422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50" name="Picture 2" descr="C:\Users\wakasa\Desktop\md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782" y="2702204"/>
            <a:ext cx="3478213" cy="4062412"/>
          </a:xfrm>
          <a:prstGeom prst="rect">
            <a:avLst/>
          </a:prstGeom>
          <a:noFill/>
        </p:spPr>
      </p:pic>
      <p:pic>
        <p:nvPicPr>
          <p:cNvPr id="2052" name="Picture 4" descr="C:\Users\wakasa\Desktop\pt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53696" y="2692586"/>
            <a:ext cx="3910013" cy="41084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 bwMode="auto">
          <a:xfrm>
            <a:off x="6282047" y="2624447"/>
            <a:ext cx="2671948" cy="4061361"/>
          </a:xfrm>
          <a:prstGeom prst="rect">
            <a:avLst/>
          </a:prstGeom>
          <a:ln w="3810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77103" y="152400"/>
            <a:ext cx="7315200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Gamow-Teller Strength B(GT)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029200"/>
          </a:xfrm>
        </p:spPr>
        <p:txBody>
          <a:bodyPr/>
          <a:lstStyle/>
          <a:p>
            <a:r>
              <a:rPr kumimoji="1" lang="en-US" altLang="ja-JP" sz="2000" dirty="0" smtClean="0"/>
              <a:t>MDA could not separate GT from IVSM</a:t>
            </a:r>
          </a:p>
          <a:p>
            <a:pPr lvl="1"/>
            <a:r>
              <a:rPr kumimoji="1" lang="en-US" altLang="ja-JP" sz="1800" dirty="0" smtClean="0"/>
              <a:t>Assumption</a:t>
            </a:r>
          </a:p>
          <a:p>
            <a:pPr lvl="2"/>
            <a:r>
              <a:rPr kumimoji="1" lang="en-US" altLang="ja-JP" sz="1800" dirty="0" smtClean="0">
                <a:solidFill>
                  <a:srgbClr val="FF0000"/>
                </a:solidFill>
              </a:rPr>
              <a:t>Proportionality between GT/IVSM strength and cross section</a:t>
            </a:r>
          </a:p>
          <a:p>
            <a:pPr lvl="2"/>
            <a:endParaRPr kumimoji="1" lang="en-US" altLang="ja-JP" sz="1800" dirty="0" smtClean="0">
              <a:solidFill>
                <a:srgbClr val="FF0000"/>
              </a:solidFill>
            </a:endParaRPr>
          </a:p>
          <a:p>
            <a:pPr lvl="2"/>
            <a:endParaRPr kumimoji="1" lang="en-US" altLang="ja-JP" sz="1800" dirty="0" smtClean="0">
              <a:solidFill>
                <a:srgbClr val="FF0000"/>
              </a:solidFill>
            </a:endParaRPr>
          </a:p>
          <a:p>
            <a:pPr lvl="2"/>
            <a:r>
              <a:rPr kumimoji="1" lang="en-US" altLang="ja-JP" sz="1800" dirty="0" smtClean="0"/>
              <a:t>Weak interference between GT and IVSM</a:t>
            </a:r>
          </a:p>
          <a:p>
            <a:pPr lvl="2"/>
            <a:r>
              <a:rPr kumimoji="1" lang="en-US" altLang="ja-JP" sz="1800" dirty="0" smtClean="0"/>
              <a:t>Similar quenching effects on IVSM</a:t>
            </a:r>
          </a:p>
          <a:p>
            <a:pPr lvl="2"/>
            <a:endParaRPr kumimoji="1" lang="en-US" altLang="ja-JP" sz="1800" dirty="0" smtClean="0"/>
          </a:p>
          <a:p>
            <a:pPr lvl="2"/>
            <a:endParaRPr kumimoji="1" lang="en-US" altLang="ja-JP" sz="1800" dirty="0" smtClean="0"/>
          </a:p>
          <a:p>
            <a:pPr lvl="1"/>
            <a:endParaRPr kumimoji="1" lang="en-US" altLang="ja-JP" sz="1800" dirty="0" smtClean="0"/>
          </a:p>
          <a:p>
            <a:pPr lvl="1"/>
            <a:r>
              <a:rPr kumimoji="1" lang="en-US" altLang="ja-JP" sz="1800" dirty="0" smtClean="0"/>
              <a:t>Reliability for theoretical calculations</a:t>
            </a:r>
          </a:p>
        </p:txBody>
      </p:sp>
      <p:pic>
        <p:nvPicPr>
          <p:cNvPr id="3074" name="Picture 2" descr="\begin{align*}&#10;\sigma({\rm GT+IVSM})&#10;=&#10;\hat{\sigma}_{\rm GT}&#10;[B({\rm GT}) + B({\rm IVSM})]&#10;F(q,\omega)&#10;\end{align*}&#10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9362" y="2299379"/>
            <a:ext cx="6980873" cy="273368"/>
          </a:xfrm>
          <a:prstGeom prst="rect">
            <a:avLst/>
          </a:prstGeom>
          <a:noFill/>
        </p:spPr>
      </p:pic>
      <p:pic>
        <p:nvPicPr>
          <p:cNvPr id="5" name="Picture 5" descr="\begin{align*}&#10;\frac{&#10;\textcolor[rgb]{1,0,0}{\sigma^{\rm Exp}({\rm GT+IVSM})}&#10;}{&#10;\textcolor[rgb]{0,0,1}{\sigma^{\rm Theor}({\rm GT+IVSM})}&#10;}&#10;=&#10;\frac{\textcolor[rgb]{1,0,0}{B^{\rm Exp}({\rm GT})}&#10;}{&#10;\textcolor[rgb]{0,0,1}{B^{\rm Theor}({\rm GT})}&#10;}&#10;\end{align*}&#10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9718" y="3662797"/>
            <a:ext cx="4953953" cy="720090"/>
          </a:xfrm>
          <a:prstGeom prst="rect">
            <a:avLst/>
          </a:prstGeom>
          <a:noFill/>
        </p:spPr>
      </p:pic>
      <p:pic>
        <p:nvPicPr>
          <p:cNvPr id="6" name="Picture 7" descr="\begin{align*}&#10;\textcolor[rgb]{1,0,0}{\hat{\sigma}_{\rm GT}^{\rm Exp} = 1.88 \pm 0.17\, {\rm mb/sr}}&#10;\end{align*}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0491" y="5020911"/>
            <a:ext cx="3487103" cy="353378"/>
          </a:xfrm>
          <a:prstGeom prst="rect">
            <a:avLst/>
          </a:prstGeom>
          <a:noFill/>
        </p:spPr>
      </p:pic>
      <p:pic>
        <p:nvPicPr>
          <p:cNvPr id="7" name="Picture 9" descr="\begin{align*}&#10;\textcolor[rgb]{0,0,1}{\hat{\sigma}_{\rm GT}^{\rm Theor} = 1.94 \pm 0.16\, {\rm mb/sr}}&#10;\end{align*}&#10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8432" y="5552007"/>
            <a:ext cx="3700462" cy="333375"/>
          </a:xfrm>
          <a:prstGeom prst="rect">
            <a:avLst/>
          </a:prstGeom>
          <a:noFill/>
        </p:spPr>
      </p:pic>
      <p:pic>
        <p:nvPicPr>
          <p:cNvPr id="3075" name="Picture 3" descr="C:\Users\wakasa\Desktop\文書名 _Sasano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201" t="7492" r="9380" b="57797"/>
          <a:stretch>
            <a:fillRect/>
          </a:stretch>
        </p:blipFill>
        <p:spPr bwMode="auto">
          <a:xfrm>
            <a:off x="6293922" y="2660079"/>
            <a:ext cx="2671948" cy="3491346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6460175" y="6175168"/>
            <a:ext cx="2420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latin typeface="ヒラギノ丸ゴ StdN W6" pitchFamily="34" charset="-128"/>
                <a:ea typeface="ヒラギノ丸ゴ StdN W6" pitchFamily="34" charset="-128"/>
              </a:rPr>
              <a:t>M.Sasano</a:t>
            </a:r>
            <a:r>
              <a:rPr kumimoji="1" lang="en-US" altLang="ja-JP" sz="1400" dirty="0" smtClean="0">
                <a:latin typeface="ヒラギノ丸ゴ StdN W6" pitchFamily="34" charset="-128"/>
                <a:ea typeface="ヒラギノ丸ゴ StdN W6" pitchFamily="34" charset="-128"/>
              </a:rPr>
              <a:t> et al.,</a:t>
            </a:r>
          </a:p>
          <a:p>
            <a:r>
              <a:rPr kumimoji="1" lang="en-US" altLang="ja-JP" sz="1400" dirty="0" smtClean="0">
                <a:latin typeface="ヒラギノ丸ゴ StdN W6" pitchFamily="34" charset="-128"/>
                <a:ea typeface="ヒラギノ丸ゴ StdN W6" pitchFamily="34" charset="-128"/>
              </a:rPr>
              <a:t>PRC 79, 024602 (2009)</a:t>
            </a:r>
            <a:endParaRPr kumimoji="1" lang="ja-JP" altLang="en-US" sz="14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1" name="円/楕円 10"/>
          <p:cNvSpPr/>
          <p:nvPr/>
        </p:nvSpPr>
        <p:spPr bwMode="auto">
          <a:xfrm rot="1440801">
            <a:off x="6889818" y="3169036"/>
            <a:ext cx="1805049" cy="783374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676894" y="5973288"/>
            <a:ext cx="5391397" cy="7125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Theoretical calculations are reliable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→ </a:t>
            </a:r>
            <a:r>
              <a:rPr lang="en-US" altLang="ja-JP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Systematic uncertainty of B(GT) </a:t>
            </a:r>
            <a:r>
              <a:rPr lang="ja-JP" altLang="en-US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～ </a:t>
            </a:r>
            <a:r>
              <a:rPr lang="en-US" altLang="ja-JP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10%</a:t>
            </a: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4" name="直線コネクタ 13"/>
          <p:cNvCxnSpPr/>
          <p:nvPr/>
        </p:nvCxnSpPr>
        <p:spPr bwMode="auto">
          <a:xfrm>
            <a:off x="1484416" y="2600697"/>
            <a:ext cx="2173184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テキスト ボックス 14"/>
          <p:cNvSpPr txBox="1"/>
          <p:nvPr/>
        </p:nvSpPr>
        <p:spPr>
          <a:xfrm>
            <a:off x="2137558" y="258882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MDA</a:t>
            </a:r>
            <a:endParaRPr kumimoji="1" lang="ja-JP" altLang="en-US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7" name="直線コネクタ 16"/>
          <p:cNvCxnSpPr/>
          <p:nvPr/>
        </p:nvCxnSpPr>
        <p:spPr bwMode="auto">
          <a:xfrm>
            <a:off x="4073236" y="2600696"/>
            <a:ext cx="558141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テキスト ボックス 17"/>
          <p:cNvSpPr txBox="1"/>
          <p:nvPr/>
        </p:nvSpPr>
        <p:spPr>
          <a:xfrm>
            <a:off x="3608119" y="2610594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GT unit </a:t>
            </a:r>
            <a:r>
              <a:rPr kumimoji="1" lang="en-US" altLang="ja-JP" dirty="0" err="1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c.s</a:t>
            </a:r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.</a:t>
            </a:r>
            <a:endParaRPr kumimoji="1" lang="ja-JP" altLang="en-US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9" name="右矢印 18"/>
          <p:cNvSpPr/>
          <p:nvPr/>
        </p:nvSpPr>
        <p:spPr bwMode="auto">
          <a:xfrm>
            <a:off x="665018" y="3835730"/>
            <a:ext cx="415637" cy="41563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 bwMode="auto">
          <a:xfrm>
            <a:off x="5533901" y="1246910"/>
            <a:ext cx="3538845" cy="4892634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3205" y="152400"/>
            <a:ext cx="7315200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GT Strength B(GT)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/>
            </a:r>
            <a:br>
              <a:rPr kumimoji="1" lang="en-US" altLang="ja-JP" dirty="0" smtClean="0">
                <a:solidFill>
                  <a:schemeClr val="accent6"/>
                </a:solidFill>
              </a:rPr>
            </a:br>
            <a:r>
              <a:rPr kumimoji="1" lang="ja-JP" altLang="en-US" sz="2400" i="1" dirty="0" smtClean="0">
                <a:solidFill>
                  <a:schemeClr val="accent6"/>
                </a:solidFill>
              </a:rPr>
              <a:t>～</a:t>
            </a:r>
            <a:r>
              <a:rPr kumimoji="1" lang="en-US" altLang="ja-JP" sz="2400" i="1" dirty="0" smtClean="0">
                <a:solidFill>
                  <a:schemeClr val="accent6"/>
                </a:solidFill>
              </a:rPr>
              <a:t>Comparison with 2p2h calc.</a:t>
            </a:r>
            <a:r>
              <a:rPr kumimoji="1" lang="ja-JP" altLang="en-US" sz="2400" i="1" dirty="0" smtClean="0">
                <a:solidFill>
                  <a:schemeClr val="accent6"/>
                </a:solidFill>
              </a:rPr>
              <a:t>～</a:t>
            </a:r>
            <a:endParaRPr kumimoji="1" lang="ja-JP" altLang="en-US" sz="2400" i="1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2" y="1231074"/>
            <a:ext cx="5569529" cy="5626925"/>
          </a:xfrm>
        </p:spPr>
        <p:txBody>
          <a:bodyPr/>
          <a:lstStyle/>
          <a:p>
            <a:r>
              <a:rPr kumimoji="1" lang="en-US" altLang="ja-JP" sz="2000" dirty="0" smtClean="0"/>
              <a:t>Experimental B(GT)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Strength up to 50 </a:t>
            </a:r>
            <a:r>
              <a:rPr kumimoji="1" lang="en-US" altLang="ja-JP" sz="1800" dirty="0" err="1" smtClean="0">
                <a:solidFill>
                  <a:srgbClr val="FF0000"/>
                </a:solidFill>
              </a:rPr>
              <a:t>MeV</a:t>
            </a:r>
            <a:endParaRPr kumimoji="1" lang="en-US" altLang="ja-JP" sz="1800" dirty="0" smtClean="0">
              <a:solidFill>
                <a:srgbClr val="FF0000"/>
              </a:solidFill>
            </a:endParaRPr>
          </a:p>
          <a:p>
            <a:pPr lvl="1"/>
            <a:r>
              <a:rPr kumimoji="1" lang="en-US" altLang="ja-JP" sz="1800" dirty="0" smtClean="0"/>
              <a:t>Not significant compared with </a:t>
            </a:r>
            <a:r>
              <a:rPr kumimoji="1" lang="en-US" altLang="ja-JP" sz="1800" baseline="30000" dirty="0" smtClean="0"/>
              <a:t>90</a:t>
            </a:r>
            <a:r>
              <a:rPr kumimoji="1" lang="en-US" altLang="ja-JP" sz="1800" dirty="0" smtClean="0"/>
              <a:t>Nb</a:t>
            </a:r>
          </a:p>
          <a:p>
            <a:pPr lvl="1"/>
            <a:endParaRPr kumimoji="1" lang="en-US" altLang="ja-JP" sz="1800" dirty="0" smtClean="0"/>
          </a:p>
          <a:p>
            <a:pPr lvl="1"/>
            <a:endParaRPr kumimoji="1" lang="en-US" altLang="ja-JP" sz="1800" dirty="0" smtClean="0"/>
          </a:p>
          <a:p>
            <a:pPr lvl="1"/>
            <a:endParaRPr kumimoji="1" lang="en-US" altLang="ja-JP" sz="1800" dirty="0" smtClean="0"/>
          </a:p>
          <a:p>
            <a:pPr lvl="1"/>
            <a:r>
              <a:rPr kumimoji="1" lang="en-US" altLang="ja-JP" sz="1800" dirty="0" smtClean="0">
                <a:solidFill>
                  <a:srgbClr val="0070C0"/>
                </a:solidFill>
              </a:rPr>
              <a:t>Configuration mixing is dominant</a:t>
            </a:r>
          </a:p>
          <a:p>
            <a:pPr lvl="2"/>
            <a:r>
              <a:rPr kumimoji="1" lang="en-US" altLang="ja-JP" sz="1800" dirty="0" smtClean="0"/>
              <a:t>Quark (Δ) effect is small</a:t>
            </a:r>
          </a:p>
          <a:p>
            <a:pPr lvl="1"/>
            <a:r>
              <a:rPr kumimoji="1" lang="en-US" altLang="ja-JP" sz="1800" dirty="0" smtClean="0">
                <a:solidFill>
                  <a:srgbClr val="0070C0"/>
                </a:solidFill>
              </a:rPr>
              <a:t>Consistent with 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Q=0.86 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for </a:t>
            </a:r>
            <a:r>
              <a:rPr kumimoji="1" lang="en-US" altLang="ja-JP" sz="1800" baseline="30000" dirty="0" smtClean="0">
                <a:solidFill>
                  <a:srgbClr val="0070C0"/>
                </a:solidFill>
              </a:rPr>
              <a:t>90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Nb</a:t>
            </a:r>
          </a:p>
          <a:p>
            <a:pPr lvl="2"/>
            <a:r>
              <a:rPr kumimoji="1" lang="en-US" altLang="ja-JP" sz="1800" dirty="0" smtClean="0"/>
              <a:t>S</a:t>
            </a:r>
            <a:r>
              <a:rPr kumimoji="1" lang="en-US" altLang="ja-JP" sz="1800" baseline="30000" dirty="0" smtClean="0"/>
              <a:t>+</a:t>
            </a:r>
            <a:r>
              <a:rPr kumimoji="1" lang="en-US" altLang="ja-JP" sz="1800" dirty="0" smtClean="0"/>
              <a:t>(GT) is expected to be small</a:t>
            </a:r>
          </a:p>
          <a:p>
            <a:r>
              <a:rPr kumimoji="1" lang="en-US" altLang="ja-JP" sz="2000" dirty="0" smtClean="0"/>
              <a:t>Theoretical calc. with 2p2h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S</a:t>
            </a:r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(GT) is consistent</a:t>
            </a:r>
          </a:p>
          <a:p>
            <a:pPr lvl="1"/>
            <a:r>
              <a:rPr kumimoji="1" lang="en-US" altLang="ja-JP" sz="1800" dirty="0" smtClean="0">
                <a:solidFill>
                  <a:srgbClr val="0070C0"/>
                </a:solidFill>
              </a:rPr>
              <a:t>Different B(GT) distributions</a:t>
            </a:r>
          </a:p>
          <a:p>
            <a:pPr lvl="2"/>
            <a:r>
              <a:rPr kumimoji="1" lang="en-US" altLang="ja-JP" sz="1800" dirty="0" smtClean="0"/>
              <a:t>Exp: Concentrate in GR region</a:t>
            </a:r>
          </a:p>
          <a:p>
            <a:pPr lvl="2"/>
            <a:r>
              <a:rPr kumimoji="1" lang="en-US" altLang="ja-JP" sz="1800" dirty="0" smtClean="0"/>
              <a:t>Theory: Significant spread</a:t>
            </a:r>
          </a:p>
        </p:txBody>
      </p:sp>
      <p:pic>
        <p:nvPicPr>
          <p:cNvPr id="31746" name="Picture 2" descr="C:\Users\wakasa\Desktop\bg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3138" y="1329606"/>
            <a:ext cx="3176085" cy="4190030"/>
          </a:xfrm>
          <a:prstGeom prst="rect">
            <a:avLst/>
          </a:prstGeom>
          <a:noFill/>
        </p:spPr>
      </p:pic>
      <p:sp>
        <p:nvSpPr>
          <p:cNvPr id="6" name="正方形/長方形 5"/>
          <p:cNvSpPr/>
          <p:nvPr/>
        </p:nvSpPr>
        <p:spPr bwMode="auto">
          <a:xfrm>
            <a:off x="807512" y="6282044"/>
            <a:ext cx="5367647" cy="41563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Further studies</a:t>
            </a:r>
            <a:r>
              <a:rPr kumimoji="0" lang="en-US" altLang="ja-JP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 are required for conclusions</a:t>
            </a: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7" name="Picture 7" descr="\begin{align*}&#10;S^-({\rm GT}) = 115\pm 1({\rm stat})\pm 7({\rm MDA})&#10;\end{align*}&#10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461" y="2392465"/>
            <a:ext cx="4893945" cy="273368"/>
          </a:xfrm>
          <a:prstGeom prst="rect">
            <a:avLst/>
          </a:prstGeom>
          <a:noFill/>
        </p:spPr>
      </p:pic>
      <p:pic>
        <p:nvPicPr>
          <p:cNvPr id="8" name="Picture 9" descr="\begin{align*}&#10;\textcolor[rgb]{1,0,0}{=87\pm5\%}&#10;\end{align*}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5771" y="2792372"/>
            <a:ext cx="1433513" cy="226695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5510151" y="5605152"/>
            <a:ext cx="3557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chemeClr val="accent3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S.Drozdz</a:t>
            </a:r>
            <a:r>
              <a:rPr kumimoji="1"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et al., PLB 189, 271(1987)</a:t>
            </a:r>
          </a:p>
          <a:p>
            <a:r>
              <a:rPr kumimoji="1" lang="en-US" altLang="ja-JP" sz="1400" dirty="0" err="1" smtClean="0">
                <a:solidFill>
                  <a:schemeClr val="accent3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N.D.Dang</a:t>
            </a:r>
            <a:r>
              <a:rPr kumimoji="1"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et </a:t>
            </a:r>
            <a:r>
              <a:rPr kumimoji="1" lang="en-US" altLang="ja-JP" sz="1400" dirty="0" err="1" smtClean="0">
                <a:solidFill>
                  <a:schemeClr val="accent3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al.,PRL</a:t>
            </a:r>
            <a:r>
              <a:rPr kumimoji="1"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79,1638(1997)</a:t>
            </a:r>
            <a:endParaRPr kumimoji="1" lang="ja-JP" altLang="en-US" sz="1400" dirty="0">
              <a:solidFill>
                <a:schemeClr val="accent3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1" name="直線コネクタ 10"/>
          <p:cNvCxnSpPr/>
          <p:nvPr/>
        </p:nvCxnSpPr>
        <p:spPr bwMode="auto">
          <a:xfrm>
            <a:off x="1769423" y="3075709"/>
            <a:ext cx="1496291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219199"/>
            <a:ext cx="9144000" cy="5452905"/>
          </a:xfrm>
        </p:spPr>
        <p:txBody>
          <a:bodyPr/>
          <a:lstStyle/>
          <a:p>
            <a:r>
              <a:rPr kumimoji="1" lang="en-US" altLang="ja-JP" sz="2000" dirty="0" smtClean="0"/>
              <a:t>Relation between SD cross section and SD strength B(SD)</a:t>
            </a:r>
          </a:p>
          <a:p>
            <a:pPr lvl="1"/>
            <a:r>
              <a:rPr kumimoji="1" lang="en-US" altLang="ja-JP" sz="1800" dirty="0" smtClean="0"/>
              <a:t>Proportionality </a:t>
            </a:r>
            <a:r>
              <a:rPr kumimoji="1" lang="en-US" altLang="ja-JP" sz="1800" dirty="0" err="1" smtClean="0"/>
              <a:t>ansatz</a:t>
            </a:r>
            <a:endParaRPr kumimoji="1" lang="en-US" altLang="ja-JP" sz="1800" dirty="0" smtClean="0"/>
          </a:p>
          <a:p>
            <a:pPr lvl="1"/>
            <a:endParaRPr kumimoji="1" lang="en-US" altLang="ja-JP" sz="1800" dirty="0" smtClean="0"/>
          </a:p>
          <a:p>
            <a:pPr lvl="1"/>
            <a:endParaRPr kumimoji="1" lang="en-US" altLang="ja-JP" sz="1800" dirty="0" smtClean="0"/>
          </a:p>
          <a:p>
            <a:pPr lvl="1"/>
            <a:endParaRPr kumimoji="1" lang="en-US" altLang="ja-JP" sz="1800" dirty="0" smtClean="0"/>
          </a:p>
          <a:p>
            <a:pPr lvl="2"/>
            <a:r>
              <a:rPr kumimoji="1" lang="en-US" altLang="ja-JP" sz="1800" dirty="0" smtClean="0">
                <a:solidFill>
                  <a:srgbClr val="FF0000"/>
                </a:solidFill>
              </a:rPr>
              <a:t>Proportionality : </a:t>
            </a:r>
            <a:r>
              <a:rPr kumimoji="1" lang="ja-JP" altLang="en-US" sz="1800" dirty="0" smtClean="0">
                <a:solidFill>
                  <a:srgbClr val="FF0000"/>
                </a:solidFill>
              </a:rPr>
              <a:t>～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10%</a:t>
            </a:r>
          </a:p>
          <a:p>
            <a:pPr lvl="1"/>
            <a:r>
              <a:rPr kumimoji="1" lang="en-US" altLang="ja-JP" sz="1800" dirty="0" smtClean="0"/>
              <a:t>Differences from constant unit </a:t>
            </a:r>
            <a:r>
              <a:rPr kumimoji="1" lang="en-US" altLang="ja-JP" sz="1800" dirty="0" err="1" smtClean="0"/>
              <a:t>c.s</a:t>
            </a:r>
            <a:r>
              <a:rPr kumimoji="1" lang="en-US" altLang="ja-JP" sz="1800" dirty="0" smtClean="0"/>
              <a:t>.</a:t>
            </a:r>
          </a:p>
          <a:p>
            <a:pPr lvl="2"/>
            <a:r>
              <a:rPr kumimoji="1" lang="en-US" altLang="ja-JP" sz="1800" dirty="0" smtClean="0"/>
              <a:t>q-dep. (q is a function of ω)</a:t>
            </a:r>
          </a:p>
          <a:p>
            <a:pPr lvl="2"/>
            <a:r>
              <a:rPr kumimoji="1" lang="en-US" altLang="ja-JP" sz="1800" dirty="0" smtClean="0"/>
              <a:t>Structure (radial W.F.)</a:t>
            </a:r>
          </a:p>
          <a:p>
            <a:pPr lvl="2"/>
            <a:r>
              <a:rPr kumimoji="1" lang="en-US" altLang="ja-JP" sz="1800" dirty="0" smtClean="0"/>
              <a:t>Tensor int. (structure dep.)</a:t>
            </a:r>
          </a:p>
          <a:p>
            <a:pPr lvl="2"/>
            <a:endParaRPr kumimoji="1" lang="en-US" altLang="ja-JP" sz="1800" dirty="0" smtClean="0"/>
          </a:p>
          <a:p>
            <a:pPr lvl="2"/>
            <a:endParaRPr kumimoji="1" lang="en-US" altLang="ja-JP" sz="1800" dirty="0" smtClean="0"/>
          </a:p>
          <a:p>
            <a:pPr lvl="2"/>
            <a:endParaRPr kumimoji="1" lang="en-US" altLang="ja-JP" sz="1800" dirty="0" smtClean="0"/>
          </a:p>
          <a:p>
            <a:r>
              <a:rPr kumimoji="1" lang="en-US" altLang="ja-JP" sz="1800" dirty="0" smtClean="0"/>
              <a:t>Unit </a:t>
            </a:r>
            <a:r>
              <a:rPr kumimoji="1" lang="en-US" altLang="ja-JP" sz="1800" dirty="0" err="1" smtClean="0"/>
              <a:t>c.s</a:t>
            </a:r>
            <a:r>
              <a:rPr kumimoji="1" lang="en-US" altLang="ja-JP" sz="1800" dirty="0" smtClean="0"/>
              <a:t>. depends on DWIA inputs</a:t>
            </a:r>
          </a:p>
          <a:p>
            <a:pPr lvl="1"/>
            <a:r>
              <a:rPr kumimoji="1" lang="en-US" altLang="ja-JP" sz="1800" dirty="0" smtClean="0"/>
              <a:t>Optical potential, etc.</a:t>
            </a:r>
          </a:p>
          <a:p>
            <a:pPr lvl="2"/>
            <a:r>
              <a:rPr kumimoji="1" lang="en-US" altLang="ja-JP" sz="1800" dirty="0" smtClean="0">
                <a:solidFill>
                  <a:srgbClr val="FF0000"/>
                </a:solidFill>
              </a:rPr>
              <a:t>Uncertainty : </a:t>
            </a:r>
            <a:r>
              <a:rPr kumimoji="1" lang="ja-JP" altLang="en-US" sz="1800" dirty="0" smtClean="0">
                <a:solidFill>
                  <a:srgbClr val="FF0000"/>
                </a:solidFill>
              </a:rPr>
              <a:t>～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10%</a:t>
            </a:r>
            <a:endParaRPr kumimoji="1" lang="ja-JP" altLang="en-US" sz="1800" dirty="0">
              <a:solidFill>
                <a:srgbClr val="FF0000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 bwMode="auto">
          <a:xfrm>
            <a:off x="1014883" y="4531807"/>
            <a:ext cx="4079631" cy="924448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 bwMode="auto">
          <a:xfrm>
            <a:off x="5586884" y="1798655"/>
            <a:ext cx="3376246" cy="4622242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99137" y="152400"/>
            <a:ext cx="7315200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SD Unit Cross Section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pic>
        <p:nvPicPr>
          <p:cNvPr id="28674" name="Picture 2" descr="C:\Users\wakasa\Desktop\unit_s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6564" y="2043979"/>
            <a:ext cx="2998788" cy="4154487"/>
          </a:xfrm>
          <a:prstGeom prst="rect">
            <a:avLst/>
          </a:prstGeom>
          <a:noFill/>
        </p:spPr>
      </p:pic>
      <p:pic>
        <p:nvPicPr>
          <p:cNvPr id="28678" name="Picture 6" descr="\begin{align*}&#10;\textcolor[rgb]{0,0,1}{\sigma_{{\rm SD},J^\pi}(4.0^\circ}) = \textcolor[rgb]{1,0,0}{\hat{\sigma}_{{\rm SD},J^\pi}} B({\rm SD})&#10; \end{align*}&#10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9926" y="2002151"/>
            <a:ext cx="3920490" cy="293370"/>
          </a:xfrm>
          <a:prstGeom prst="rect">
            <a:avLst/>
          </a:prstGeom>
          <a:noFill/>
        </p:spPr>
      </p:pic>
      <p:sp>
        <p:nvSpPr>
          <p:cNvPr id="11" name="テキスト ボックス 10"/>
          <p:cNvSpPr txBox="1"/>
          <p:nvPr/>
        </p:nvSpPr>
        <p:spPr>
          <a:xfrm>
            <a:off x="1426865" y="2351314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MDA</a:t>
            </a:r>
            <a:endParaRPr kumimoji="1" lang="ja-JP" altLang="en-US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02377" y="236116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Unit </a:t>
            </a:r>
            <a:r>
              <a:rPr kumimoji="1" lang="en-US" altLang="ja-JP" dirty="0" err="1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c.s</a:t>
            </a:r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.</a:t>
            </a:r>
            <a:endParaRPr kumimoji="1" lang="ja-JP" altLang="en-US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4" name="直線コネクタ 13"/>
          <p:cNvCxnSpPr/>
          <p:nvPr/>
        </p:nvCxnSpPr>
        <p:spPr bwMode="auto">
          <a:xfrm>
            <a:off x="984738" y="2311121"/>
            <a:ext cx="1728317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 bwMode="auto">
          <a:xfrm>
            <a:off x="3125037" y="2319918"/>
            <a:ext cx="884255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 bwMode="auto">
          <a:xfrm>
            <a:off x="4106648" y="2324102"/>
            <a:ext cx="904351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4013117" y="2349236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Strength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28680" name="Picture 8" descr="\begin{align*}&#10;\textcolor[rgb]{1,0,0}{\hat{\sigma}_{{\rm SD},J^\pi}}&#10; \end{align*}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1040" y="4630597"/>
            <a:ext cx="1044416" cy="323850"/>
          </a:xfrm>
          <a:prstGeom prst="rect">
            <a:avLst/>
          </a:prstGeom>
          <a:noFill/>
        </p:spPr>
      </p:pic>
      <p:pic>
        <p:nvPicPr>
          <p:cNvPr id="28682" name="Picture 10" descr="\begin{align*}&#10;\textcolor[rgb]{1,0,1}{\hat{\sigma}_{{\rm SD},J^\pi}(\omega)}&#10; \end{align*}&#10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99259" y="4632709"/>
            <a:ext cx="1611154" cy="348139"/>
          </a:xfrm>
          <a:prstGeom prst="rect">
            <a:avLst/>
          </a:prstGeom>
          <a:noFill/>
        </p:spPr>
      </p:pic>
      <p:sp>
        <p:nvSpPr>
          <p:cNvPr id="23" name="テキスト ボックス 22"/>
          <p:cNvSpPr txBox="1"/>
          <p:nvPr/>
        </p:nvSpPr>
        <p:spPr>
          <a:xfrm>
            <a:off x="1195754" y="5014127"/>
            <a:ext cx="3317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ヒラギノ丸ゴ StdN W6" pitchFamily="34" charset="-128"/>
                <a:ea typeface="ヒラギノ丸ゴ StdN W6" pitchFamily="34" charset="-128"/>
              </a:rPr>
              <a:t>based on DWIA+RPA calc.</a:t>
            </a:r>
            <a:endParaRPr kumimoji="1" lang="ja-JP" altLang="en-US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26" name="直線矢印コネクタ 25"/>
          <p:cNvCxnSpPr/>
          <p:nvPr/>
        </p:nvCxnSpPr>
        <p:spPr bwMode="auto">
          <a:xfrm>
            <a:off x="2401556" y="4813161"/>
            <a:ext cx="472273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5241316" y="831272"/>
            <a:ext cx="3950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 smtClean="0">
                <a:solidFill>
                  <a:schemeClr val="accent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C. </a:t>
            </a:r>
            <a:r>
              <a:rPr kumimoji="1" lang="en-US" altLang="ja-JP" sz="1400" i="1" dirty="0" err="1" smtClean="0">
                <a:solidFill>
                  <a:schemeClr val="accent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Gaarde</a:t>
            </a:r>
            <a:r>
              <a:rPr kumimoji="1" lang="en-US" altLang="ja-JP" sz="1400" i="1" dirty="0" smtClean="0">
                <a:solidFill>
                  <a:schemeClr val="accent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et al., NPA 369, 258 (1981)</a:t>
            </a:r>
          </a:p>
          <a:p>
            <a:r>
              <a:rPr kumimoji="1" lang="en-US" altLang="ja-JP" sz="1400" i="1" dirty="0" smtClean="0">
                <a:solidFill>
                  <a:schemeClr val="accent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K. </a:t>
            </a:r>
            <a:r>
              <a:rPr kumimoji="1" lang="en-US" altLang="ja-JP" sz="1400" i="1" dirty="0" err="1" smtClean="0">
                <a:solidFill>
                  <a:schemeClr val="accent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Yako</a:t>
            </a:r>
            <a:r>
              <a:rPr kumimoji="1" lang="en-US" altLang="ja-JP" sz="1400" i="1" dirty="0" smtClean="0">
                <a:solidFill>
                  <a:schemeClr val="accent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et al., PRC 74, 051303(R)(2006)</a:t>
            </a:r>
            <a:endParaRPr kumimoji="1" lang="ja-JP" altLang="en-US" sz="1400" i="1" dirty="0">
              <a:solidFill>
                <a:schemeClr val="accent2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 bwMode="auto">
          <a:xfrm>
            <a:off x="5379522" y="1389413"/>
            <a:ext cx="3574473" cy="4583875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54222" y="152400"/>
            <a:ext cx="7315200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SD Strength Distributions</a:t>
            </a:r>
            <a:r>
              <a:rPr kumimoji="1" lang="en-US" altLang="ja-JP" sz="3600" dirty="0" smtClean="0">
                <a:solidFill>
                  <a:schemeClr val="accent6"/>
                </a:solidFill>
              </a:rPr>
              <a:t/>
            </a:r>
            <a:br>
              <a:rPr kumimoji="1" lang="en-US" altLang="ja-JP" sz="3600" dirty="0" smtClean="0">
                <a:solidFill>
                  <a:schemeClr val="accent6"/>
                </a:solidFill>
              </a:rPr>
            </a:br>
            <a:r>
              <a:rPr kumimoji="1" lang="ja-JP" altLang="en-US" sz="2400" i="1" dirty="0" smtClean="0">
                <a:solidFill>
                  <a:schemeClr val="accent6"/>
                </a:solidFill>
              </a:rPr>
              <a:t>～</a:t>
            </a:r>
            <a:r>
              <a:rPr kumimoji="1" lang="en-US" altLang="ja-JP" sz="2400" i="1" dirty="0" smtClean="0">
                <a:solidFill>
                  <a:schemeClr val="accent6"/>
                </a:solidFill>
              </a:rPr>
              <a:t>Comparison with RPA</a:t>
            </a:r>
            <a:r>
              <a:rPr kumimoji="1" lang="ja-JP" altLang="en-US" sz="2400" i="1" dirty="0" smtClean="0">
                <a:solidFill>
                  <a:schemeClr val="accent6"/>
                </a:solidFill>
              </a:rPr>
              <a:t>～</a:t>
            </a:r>
            <a:endParaRPr kumimoji="1" lang="ja-JP" altLang="en-US" sz="2400" i="1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147950"/>
            <a:ext cx="9144000" cy="5638800"/>
          </a:xfrm>
        </p:spPr>
        <p:txBody>
          <a:bodyPr/>
          <a:lstStyle/>
          <a:p>
            <a:r>
              <a:rPr kumimoji="1" lang="en-US" altLang="ja-JP" sz="2000" dirty="0" smtClean="0"/>
              <a:t>Experimental B(SD)</a:t>
            </a:r>
          </a:p>
          <a:p>
            <a:pPr lvl="1"/>
            <a:r>
              <a:rPr kumimoji="1" lang="en-US" altLang="ja-JP" sz="1800" dirty="0" smtClean="0"/>
              <a:t>Asymmetric single peak for 1</a:t>
            </a:r>
            <a:r>
              <a:rPr kumimoji="1" lang="en-US" altLang="ja-JP" sz="1800" baseline="30000" dirty="0" smtClean="0"/>
              <a:t>- </a:t>
            </a:r>
            <a:r>
              <a:rPr kumimoji="1" lang="en-US" altLang="ja-JP" sz="1800" dirty="0" smtClean="0"/>
              <a:t>&amp; 2</a:t>
            </a:r>
            <a:r>
              <a:rPr kumimoji="1" lang="en-US" altLang="ja-JP" sz="1800" baseline="30000" dirty="0" smtClean="0"/>
              <a:t>-</a:t>
            </a:r>
          </a:p>
          <a:p>
            <a:pPr lvl="2"/>
            <a:r>
              <a:rPr kumimoji="1" lang="en-US" altLang="ja-JP" sz="1800" dirty="0" smtClean="0">
                <a:solidFill>
                  <a:srgbClr val="FF0000"/>
                </a:solidFill>
              </a:rPr>
              <a:t>Tail to higher E</a:t>
            </a:r>
            <a:r>
              <a:rPr kumimoji="1" lang="en-US" altLang="ja-JP" sz="1800" baseline="-25000" dirty="0" smtClean="0">
                <a:solidFill>
                  <a:srgbClr val="FF0000"/>
                </a:solidFill>
              </a:rPr>
              <a:t>x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 up to 40 </a:t>
            </a:r>
            <a:r>
              <a:rPr kumimoji="1" lang="en-US" altLang="ja-JP" sz="1800" dirty="0" err="1" smtClean="0">
                <a:solidFill>
                  <a:srgbClr val="FF0000"/>
                </a:solidFill>
              </a:rPr>
              <a:t>MeV</a:t>
            </a:r>
            <a:endParaRPr kumimoji="1" lang="en-US" altLang="ja-JP" sz="1800" dirty="0" smtClean="0">
              <a:solidFill>
                <a:srgbClr val="FF0000"/>
              </a:solidFill>
            </a:endParaRPr>
          </a:p>
          <a:p>
            <a:pPr lvl="1"/>
            <a:r>
              <a:rPr kumimoji="1" lang="en-US" altLang="ja-JP" sz="1800" dirty="0" smtClean="0">
                <a:solidFill>
                  <a:srgbClr val="0070C0"/>
                </a:solidFill>
              </a:rPr>
              <a:t>Fragmented 0</a:t>
            </a:r>
            <a:r>
              <a:rPr kumimoji="1" lang="en-US" altLang="ja-JP" sz="1800" baseline="30000" dirty="0" smtClean="0">
                <a:solidFill>
                  <a:srgbClr val="0070C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 strength</a:t>
            </a:r>
            <a:endParaRPr kumimoji="1" lang="en-US" altLang="ja-JP" sz="2000" dirty="0" smtClean="0">
              <a:solidFill>
                <a:srgbClr val="0070C0"/>
              </a:solidFill>
            </a:endParaRPr>
          </a:p>
          <a:p>
            <a:r>
              <a:rPr kumimoji="1" lang="en-US" altLang="ja-JP" sz="2000" dirty="0" smtClean="0"/>
              <a:t>Theoretical calc. in RPA</a:t>
            </a:r>
          </a:p>
          <a:p>
            <a:pPr lvl="1"/>
            <a:r>
              <a:rPr kumimoji="1" lang="en-US" altLang="ja-JP" sz="1800" dirty="0" smtClean="0"/>
              <a:t>Phenomenological spreading width</a:t>
            </a:r>
          </a:p>
          <a:p>
            <a:pPr lvl="2"/>
            <a:r>
              <a:rPr kumimoji="1" lang="en-US" altLang="ja-JP" sz="1800" dirty="0" smtClean="0"/>
              <a:t>Effective inclusion of 2p2h </a:t>
            </a:r>
            <a:br>
              <a:rPr kumimoji="1" lang="en-US" altLang="ja-JP" sz="1800" dirty="0" smtClean="0"/>
            </a:br>
            <a:r>
              <a:rPr kumimoji="1" lang="en-US" altLang="ja-JP" sz="1800" dirty="0" smtClean="0"/>
              <a:t>(in part)</a:t>
            </a:r>
          </a:p>
          <a:p>
            <a:pPr lvl="1"/>
            <a:r>
              <a:rPr kumimoji="1" lang="en-US" altLang="ja-JP" sz="1800" dirty="0" smtClean="0"/>
              <a:t>Strength distribution</a:t>
            </a:r>
          </a:p>
          <a:p>
            <a:pPr lvl="2"/>
            <a:r>
              <a:rPr kumimoji="1" lang="en-US" altLang="ja-JP" sz="1800" dirty="0" smtClean="0">
                <a:solidFill>
                  <a:srgbClr val="FF0000"/>
                </a:solidFill>
              </a:rPr>
              <a:t>Total strength is consistent</a:t>
            </a:r>
          </a:p>
          <a:p>
            <a:pPr lvl="2"/>
            <a:r>
              <a:rPr kumimoji="1" lang="en-US" altLang="ja-JP" sz="1800" dirty="0" smtClean="0">
                <a:solidFill>
                  <a:srgbClr val="0070C0"/>
                </a:solidFill>
              </a:rPr>
              <a:t>0</a:t>
            </a:r>
            <a:r>
              <a:rPr kumimoji="1" lang="en-US" altLang="ja-JP" sz="1800" baseline="30000" dirty="0" smtClean="0">
                <a:solidFill>
                  <a:srgbClr val="0070C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 strength is severely fragmented</a:t>
            </a:r>
          </a:p>
          <a:p>
            <a:pPr lvl="1"/>
            <a:r>
              <a:rPr kumimoji="1" lang="en-US" altLang="ja-JP" sz="1800" dirty="0" smtClean="0"/>
              <a:t>Sequence of SDR peak</a:t>
            </a:r>
          </a:p>
          <a:p>
            <a:pPr lvl="2"/>
            <a:r>
              <a:rPr kumimoji="1" lang="en-US" altLang="ja-JP" sz="1800" dirty="0" smtClean="0"/>
              <a:t>Exp:     E</a:t>
            </a:r>
            <a:r>
              <a:rPr kumimoji="1" lang="en-US" altLang="ja-JP" sz="1800" baseline="-25000" dirty="0" smtClean="0"/>
              <a:t>x</a:t>
            </a:r>
            <a:r>
              <a:rPr kumimoji="1" lang="en-US" altLang="ja-JP" sz="1800" dirty="0" smtClean="0"/>
              <a:t>(2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) </a:t>
            </a:r>
            <a:r>
              <a:rPr kumimoji="1" lang="ja-JP" altLang="en-US" sz="1800" dirty="0" smtClean="0">
                <a:solidFill>
                  <a:srgbClr val="0070C0"/>
                </a:solidFill>
              </a:rPr>
              <a:t>～</a:t>
            </a:r>
            <a:r>
              <a:rPr kumimoji="1" lang="en-US" altLang="ja-JP" sz="1800" dirty="0" smtClean="0"/>
              <a:t> E</a:t>
            </a:r>
            <a:r>
              <a:rPr kumimoji="1" lang="en-US" altLang="ja-JP" sz="1800" baseline="-25000" dirty="0" smtClean="0"/>
              <a:t>x</a:t>
            </a:r>
            <a:r>
              <a:rPr kumimoji="1" lang="en-US" altLang="ja-JP" sz="1800" dirty="0" smtClean="0"/>
              <a:t>(1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) </a:t>
            </a:r>
            <a:r>
              <a:rPr kumimoji="1" lang="ja-JP" altLang="en-US" sz="1800" dirty="0" smtClean="0">
                <a:solidFill>
                  <a:srgbClr val="0070C0"/>
                </a:solidFill>
              </a:rPr>
              <a:t>～</a:t>
            </a:r>
            <a:r>
              <a:rPr kumimoji="1" lang="en-US" altLang="ja-JP" sz="1800" dirty="0" smtClean="0"/>
              <a:t> E</a:t>
            </a:r>
            <a:r>
              <a:rPr kumimoji="1" lang="en-US" altLang="ja-JP" sz="1800" baseline="-25000" dirty="0" smtClean="0"/>
              <a:t>x</a:t>
            </a:r>
            <a:r>
              <a:rPr kumimoji="1" lang="en-US" altLang="ja-JP" sz="1800" dirty="0" smtClean="0"/>
              <a:t>(0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)</a:t>
            </a:r>
          </a:p>
          <a:p>
            <a:pPr lvl="2"/>
            <a:r>
              <a:rPr kumimoji="1" lang="en-US" altLang="ja-JP" sz="1800" dirty="0" smtClean="0"/>
              <a:t>Theory: E</a:t>
            </a:r>
            <a:r>
              <a:rPr kumimoji="1" lang="en-US" altLang="ja-JP" sz="1800" baseline="-25000" dirty="0" smtClean="0"/>
              <a:t>x</a:t>
            </a:r>
            <a:r>
              <a:rPr kumimoji="1" lang="en-US" altLang="ja-JP" sz="1800" dirty="0" smtClean="0"/>
              <a:t>(2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) 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&lt;</a:t>
            </a:r>
            <a:r>
              <a:rPr kumimoji="1" lang="en-US" altLang="ja-JP" sz="1800" dirty="0" smtClean="0"/>
              <a:t> E</a:t>
            </a:r>
            <a:r>
              <a:rPr kumimoji="1" lang="en-US" altLang="ja-JP" sz="1800" baseline="-25000" dirty="0" smtClean="0"/>
              <a:t>x</a:t>
            </a:r>
            <a:r>
              <a:rPr kumimoji="1" lang="en-US" altLang="ja-JP" sz="1800" dirty="0" smtClean="0"/>
              <a:t>(1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) 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&lt;</a:t>
            </a:r>
            <a:r>
              <a:rPr kumimoji="1" lang="en-US" altLang="ja-JP" sz="1800" dirty="0" smtClean="0"/>
              <a:t> E</a:t>
            </a:r>
            <a:r>
              <a:rPr kumimoji="1" lang="en-US" altLang="ja-JP" sz="1800" baseline="-25000" dirty="0" smtClean="0"/>
              <a:t>x</a:t>
            </a:r>
            <a:r>
              <a:rPr kumimoji="1" lang="en-US" altLang="ja-JP" sz="1800" dirty="0" smtClean="0"/>
              <a:t>(0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)</a:t>
            </a:r>
          </a:p>
          <a:p>
            <a:r>
              <a:rPr kumimoji="1" lang="en-US" altLang="ja-JP" sz="1800" dirty="0" smtClean="0"/>
              <a:t>Comment on tensor correlations</a:t>
            </a:r>
          </a:p>
          <a:p>
            <a:pPr lvl="1"/>
            <a:r>
              <a:rPr kumimoji="1" lang="en-US" altLang="ja-JP" sz="1800" dirty="0" smtClean="0"/>
              <a:t>Repulsive effect on 1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 : 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N.G.</a:t>
            </a:r>
            <a:r>
              <a:rPr kumimoji="1" lang="en-US" altLang="ja-JP" sz="1800" dirty="0" smtClean="0"/>
              <a:t> 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(attractive effect ? )</a:t>
            </a:r>
          </a:p>
          <a:p>
            <a:pPr lvl="1"/>
            <a:endParaRPr kumimoji="1" lang="en-US" altLang="ja-JP" sz="2000" dirty="0" smtClean="0">
              <a:solidFill>
                <a:srgbClr val="FF0000"/>
              </a:solidFill>
            </a:endParaRPr>
          </a:p>
          <a:p>
            <a:pPr lvl="2"/>
            <a:endParaRPr kumimoji="1" lang="en-US" altLang="ja-JP" sz="2000" dirty="0" smtClean="0"/>
          </a:p>
          <a:p>
            <a:pPr lvl="1"/>
            <a:endParaRPr kumimoji="1" lang="ja-JP" altLang="en-US" sz="2000" dirty="0"/>
          </a:p>
        </p:txBody>
      </p:sp>
      <p:pic>
        <p:nvPicPr>
          <p:cNvPr id="32770" name="Picture 2" descr="C:\Users\wakasa\Desktop\bs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2381" y="1703820"/>
            <a:ext cx="3405187" cy="41211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auto">
          <a:xfrm>
            <a:off x="5391397" y="1140031"/>
            <a:ext cx="3681347" cy="4334494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32188" y="152400"/>
            <a:ext cx="7315200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Integrated SD Strength</a:t>
            </a:r>
            <a:br>
              <a:rPr kumimoji="1" lang="en-US" altLang="ja-JP" sz="3200" dirty="0" smtClean="0">
                <a:solidFill>
                  <a:schemeClr val="accent6"/>
                </a:solidFill>
              </a:rPr>
            </a:br>
            <a:r>
              <a:rPr kumimoji="1" lang="ja-JP" altLang="en-US" sz="2400" i="1" dirty="0" smtClean="0">
                <a:solidFill>
                  <a:schemeClr val="accent6"/>
                </a:solidFill>
              </a:rPr>
              <a:t>～</a:t>
            </a:r>
            <a:r>
              <a:rPr kumimoji="1" lang="en-US" altLang="ja-JP" sz="2400" i="1" dirty="0" smtClean="0">
                <a:solidFill>
                  <a:schemeClr val="accent6"/>
                </a:solidFill>
              </a:rPr>
              <a:t>Comparison with RPA</a:t>
            </a:r>
            <a:r>
              <a:rPr kumimoji="1" lang="ja-JP" altLang="en-US" sz="2400" i="1" dirty="0" smtClean="0">
                <a:solidFill>
                  <a:schemeClr val="accent6"/>
                </a:solidFill>
              </a:rPr>
              <a:t>～</a:t>
            </a:r>
            <a:endParaRPr kumimoji="1" lang="ja-JP" altLang="en-US" sz="2400" i="1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025" y="1219200"/>
            <a:ext cx="7467600" cy="5029200"/>
          </a:xfrm>
        </p:spPr>
        <p:txBody>
          <a:bodyPr/>
          <a:lstStyle/>
          <a:p>
            <a:r>
              <a:rPr kumimoji="1" lang="en-US" altLang="ja-JP" sz="2000" dirty="0" smtClean="0"/>
              <a:t>Experimental B(SD) from MDA</a:t>
            </a:r>
          </a:p>
          <a:p>
            <a:pPr lvl="1"/>
            <a:r>
              <a:rPr kumimoji="1" lang="en-US" altLang="ja-JP" sz="1800" dirty="0" smtClean="0"/>
              <a:t>Uncertainties</a:t>
            </a:r>
          </a:p>
          <a:p>
            <a:pPr lvl="2"/>
            <a:r>
              <a:rPr kumimoji="1" lang="en-US" altLang="ja-JP" sz="1800" dirty="0" smtClean="0"/>
              <a:t>     : Statistical uncertainty</a:t>
            </a:r>
          </a:p>
          <a:p>
            <a:pPr lvl="2"/>
            <a:r>
              <a:rPr kumimoji="1" lang="en-US" altLang="ja-JP" sz="1800" dirty="0" smtClean="0"/>
              <a:t>     : MDA uncertainty</a:t>
            </a:r>
          </a:p>
          <a:p>
            <a:pPr lvl="2"/>
            <a:r>
              <a:rPr kumimoji="1" lang="ja-JP" altLang="en-US" sz="1800" dirty="0" smtClean="0">
                <a:solidFill>
                  <a:srgbClr val="0070C0"/>
                </a:solidFill>
              </a:rPr>
              <a:t>～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10% systematic uncertainty </a:t>
            </a:r>
            <a:br>
              <a:rPr kumimoji="1" lang="en-US" altLang="ja-JP" sz="1800" dirty="0" smtClean="0">
                <a:solidFill>
                  <a:srgbClr val="0070C0"/>
                </a:solidFill>
              </a:rPr>
            </a:br>
            <a:r>
              <a:rPr kumimoji="1" lang="en-US" altLang="ja-JP" sz="1800" dirty="0" smtClean="0">
                <a:solidFill>
                  <a:srgbClr val="0070C0"/>
                </a:solidFill>
              </a:rPr>
              <a:t>from </a:t>
            </a:r>
            <a:r>
              <a:rPr kumimoji="1" lang="en-US" altLang="ja-JP" sz="1800" dirty="0" err="1" smtClean="0">
                <a:solidFill>
                  <a:srgbClr val="0070C0"/>
                </a:solidFill>
              </a:rPr>
              <a:t>σ</a:t>
            </a:r>
            <a:r>
              <a:rPr kumimoji="1" lang="en-US" altLang="ja-JP" sz="1800" baseline="-25000" dirty="0" err="1" smtClean="0">
                <a:solidFill>
                  <a:srgbClr val="0070C0"/>
                </a:solidFill>
              </a:rPr>
              <a:t>SD</a:t>
            </a:r>
            <a:endParaRPr kumimoji="1" lang="en-US" altLang="ja-JP" sz="1800" baseline="-25000" dirty="0" smtClean="0">
              <a:solidFill>
                <a:srgbClr val="0070C0"/>
              </a:solidFill>
            </a:endParaRPr>
          </a:p>
          <a:p>
            <a:pPr lvl="2"/>
            <a:endParaRPr kumimoji="1" lang="en-US" altLang="ja-JP" sz="2000" dirty="0" smtClean="0"/>
          </a:p>
          <a:p>
            <a:r>
              <a:rPr kumimoji="1" lang="en-US" altLang="ja-JP" sz="2000" dirty="0" smtClean="0"/>
              <a:t>Comparison with RPA</a:t>
            </a:r>
          </a:p>
          <a:p>
            <a:pPr lvl="1"/>
            <a:r>
              <a:rPr kumimoji="1" lang="en-US" altLang="ja-JP" sz="1800" dirty="0" smtClean="0"/>
              <a:t>0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 : Slightly small (NOT significant)</a:t>
            </a:r>
          </a:p>
          <a:p>
            <a:pPr lvl="1"/>
            <a:r>
              <a:rPr kumimoji="1" lang="en-US" altLang="ja-JP" sz="1800" dirty="0" smtClean="0"/>
              <a:t>1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 : Consistent 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(Softened)</a:t>
            </a:r>
          </a:p>
          <a:p>
            <a:pPr lvl="1"/>
            <a:r>
              <a:rPr kumimoji="1" lang="en-US" altLang="ja-JP" sz="1800" dirty="0" smtClean="0"/>
              <a:t>2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 : Consistent 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(Hardened)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Total : Consistent (Similar distribution)</a:t>
            </a:r>
            <a:endParaRPr kumimoji="1" lang="ja-JP" altLang="en-US" sz="1800" dirty="0">
              <a:solidFill>
                <a:srgbClr val="FF0000"/>
              </a:solidFill>
            </a:endParaRPr>
          </a:p>
        </p:txBody>
      </p:sp>
      <p:pic>
        <p:nvPicPr>
          <p:cNvPr id="33794" name="Picture 2" descr="C:\Users\wakasa\Desktop\bsd_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9949" y="1276742"/>
            <a:ext cx="3448050" cy="4144962"/>
          </a:xfrm>
          <a:prstGeom prst="rect">
            <a:avLst/>
          </a:prstGeom>
          <a:noFill/>
        </p:spPr>
      </p:pic>
      <p:sp>
        <p:nvSpPr>
          <p:cNvPr id="5" name="正方形/長方形 4"/>
          <p:cNvSpPr/>
          <p:nvPr/>
        </p:nvSpPr>
        <p:spPr bwMode="auto">
          <a:xfrm>
            <a:off x="1199408" y="2351314"/>
            <a:ext cx="356260" cy="178130"/>
          </a:xfrm>
          <a:prstGeom prst="rect">
            <a:avLst/>
          </a:prstGeom>
          <a:solidFill>
            <a:srgbClr val="99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cxnSp>
        <p:nvCxnSpPr>
          <p:cNvPr id="7" name="直線コネクタ 6"/>
          <p:cNvCxnSpPr/>
          <p:nvPr/>
        </p:nvCxnSpPr>
        <p:spPr bwMode="auto">
          <a:xfrm>
            <a:off x="1235033" y="2090057"/>
            <a:ext cx="308759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正方形/長方形 7"/>
          <p:cNvSpPr/>
          <p:nvPr/>
        </p:nvSpPr>
        <p:spPr bwMode="auto">
          <a:xfrm>
            <a:off x="261257" y="5628904"/>
            <a:ext cx="8585860" cy="961901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SD strengths are NOT quenched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altLang="ja-JP" dirty="0" smtClean="0"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SD distribution of each </a:t>
            </a:r>
            <a:r>
              <a:rPr lang="en-US" altLang="ja-JP" dirty="0" err="1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J</a:t>
            </a:r>
            <a:r>
              <a:rPr lang="en-US" altLang="ja-JP" baseline="30000" dirty="0" err="1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π</a:t>
            </a:r>
            <a:r>
              <a:rPr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 is different from theoretical predictions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altLang="ja-JP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kumimoji="0" lang="en-US" altLang="ja-JP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J</a:t>
            </a:r>
            <a:r>
              <a:rPr kumimoji="0" lang="en-US" altLang="ja-JP" sz="1800" b="0" i="0" u="none" strike="noStrike" cap="none" normalizeH="0" baseline="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π</a:t>
            </a:r>
            <a:r>
              <a:rPr kumimoji="0" lang="en-US" altLang="ja-JP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 decomposition in MDA with polarization</a:t>
            </a:r>
            <a:r>
              <a:rPr lang="ja-JP" altLang="en-US" dirty="0" smtClean="0">
                <a:solidFill>
                  <a:schemeClr val="tx1"/>
                </a:solidFill>
                <a:latin typeface="ヒラギノ丸ゴ StdN W6" pitchFamily="34" charset="-128"/>
                <a:ea typeface="ヒラギノ丸ゴ StdN W6" pitchFamily="34" charset="-128"/>
              </a:rPr>
              <a:t> </a:t>
            </a:r>
            <a:r>
              <a:rPr kumimoji="0" lang="en-US" altLang="ja-JP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data is successful</a:t>
            </a: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32188" y="152400"/>
            <a:ext cx="7315200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Comparison with HF+RPA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159825"/>
            <a:ext cx="9144000" cy="1761503"/>
          </a:xfrm>
        </p:spPr>
        <p:txBody>
          <a:bodyPr/>
          <a:lstStyle/>
          <a:p>
            <a:r>
              <a:rPr kumimoji="1" lang="en-US" altLang="ja-JP" sz="2000" dirty="0" smtClean="0"/>
              <a:t>HF+RPA calculations by Sagawa-san’s group</a:t>
            </a:r>
          </a:p>
          <a:p>
            <a:pPr lvl="1"/>
            <a:r>
              <a:rPr kumimoji="1" lang="en-US" altLang="ja-JP" sz="1800" dirty="0" err="1" smtClean="0"/>
              <a:t>Skyrme</a:t>
            </a:r>
            <a:r>
              <a:rPr kumimoji="1" lang="en-US" altLang="ja-JP" sz="1800" dirty="0" smtClean="0"/>
              <a:t> interaction: SLy4, SIII,SGII,SkI3</a:t>
            </a:r>
          </a:p>
          <a:p>
            <a:pPr lvl="2"/>
            <a:r>
              <a:rPr kumimoji="1" lang="en-US" altLang="ja-JP" sz="1800" dirty="0" smtClean="0">
                <a:solidFill>
                  <a:srgbClr val="FF0000"/>
                </a:solidFill>
              </a:rPr>
              <a:t>0</a:t>
            </a:r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 and 1</a:t>
            </a:r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 strengths are smeared/fragmented compared with calc.</a:t>
            </a:r>
          </a:p>
          <a:p>
            <a:pPr lvl="2"/>
            <a:r>
              <a:rPr kumimoji="1" lang="en-US" altLang="ja-JP" sz="1800" dirty="0" smtClean="0">
                <a:solidFill>
                  <a:srgbClr val="FF0000"/>
                </a:solidFill>
              </a:rPr>
              <a:t>1</a:t>
            </a:r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 strength is significantly softened </a:t>
            </a:r>
          </a:p>
          <a:p>
            <a:pPr lvl="2"/>
            <a:r>
              <a:rPr kumimoji="1" lang="en-US" altLang="ja-JP" sz="1800" dirty="0" smtClean="0">
                <a:solidFill>
                  <a:srgbClr val="0070C0"/>
                </a:solidFill>
              </a:rPr>
              <a:t>Integrated strengths (each </a:t>
            </a:r>
            <a:r>
              <a:rPr kumimoji="1" lang="en-US" altLang="ja-JP" sz="1800" dirty="0" err="1" smtClean="0">
                <a:solidFill>
                  <a:srgbClr val="0070C0"/>
                </a:solidFill>
              </a:rPr>
              <a:t>J</a:t>
            </a:r>
            <a:r>
              <a:rPr kumimoji="1" lang="en-US" altLang="ja-JP" sz="1800" baseline="30000" dirty="0" err="1" smtClean="0">
                <a:solidFill>
                  <a:srgbClr val="0070C0"/>
                </a:solidFill>
              </a:rPr>
              <a:t>π</a:t>
            </a:r>
            <a:r>
              <a:rPr kumimoji="1" lang="en-US" altLang="ja-JP" sz="1800" dirty="0" err="1" smtClean="0">
                <a:solidFill>
                  <a:srgbClr val="0070C0"/>
                </a:solidFill>
              </a:rPr>
              <a:t>,Total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) are consistent</a:t>
            </a:r>
            <a:endParaRPr kumimoji="1" lang="ja-JP" altLang="en-US" sz="1800" dirty="0">
              <a:solidFill>
                <a:srgbClr val="0070C0"/>
              </a:solidFill>
            </a:endParaRPr>
          </a:p>
        </p:txBody>
      </p:sp>
      <p:pic>
        <p:nvPicPr>
          <p:cNvPr id="34818" name="Picture 2" descr="C:\Users\wakasa\Desktop\bsd_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140" y="2938005"/>
            <a:ext cx="3063656" cy="3733246"/>
          </a:xfrm>
          <a:prstGeom prst="rect">
            <a:avLst/>
          </a:prstGeom>
          <a:noFill/>
        </p:spPr>
      </p:pic>
      <p:pic>
        <p:nvPicPr>
          <p:cNvPr id="34819" name="Picture 3" descr="C:\Users\wakasa\Desktop\bsd_int_s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797" y="2890354"/>
            <a:ext cx="3108544" cy="373324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6101184" y="1959428"/>
            <a:ext cx="2900312" cy="3940154"/>
          </a:xfrm>
          <a:prstGeom prst="rect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00277" y="152400"/>
            <a:ext cx="7920842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Summary and Future Perspective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r>
              <a:rPr kumimoji="1" lang="en-US" altLang="ja-JP" sz="2000" dirty="0" smtClean="0"/>
              <a:t>First attempt to perform MDA with polarization data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Successful separation of SDR into each </a:t>
            </a:r>
            <a:r>
              <a:rPr kumimoji="1" lang="en-US" altLang="ja-JP" sz="1800" dirty="0" err="1" smtClean="0">
                <a:solidFill>
                  <a:srgbClr val="FF0000"/>
                </a:solidFill>
              </a:rPr>
              <a:t>J</a:t>
            </a:r>
            <a:r>
              <a:rPr kumimoji="1" lang="en-US" altLang="ja-JP" sz="1800" baseline="30000" dirty="0" err="1" smtClean="0">
                <a:solidFill>
                  <a:srgbClr val="FF0000"/>
                </a:solidFill>
              </a:rPr>
              <a:t>π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 component</a:t>
            </a:r>
          </a:p>
          <a:p>
            <a:r>
              <a:rPr kumimoji="1" lang="en-US" altLang="ja-JP" sz="2000" dirty="0" smtClean="0"/>
              <a:t>Information on SD strengths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SD strengths are NOT quenched</a:t>
            </a:r>
          </a:p>
          <a:p>
            <a:pPr lvl="2"/>
            <a:r>
              <a:rPr kumimoji="1" lang="en-US" altLang="ja-JP" sz="1800" dirty="0" smtClean="0"/>
              <a:t>0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 strength : 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Fragmented</a:t>
            </a:r>
          </a:p>
          <a:p>
            <a:pPr lvl="2"/>
            <a:r>
              <a:rPr kumimoji="1" lang="en-US" altLang="ja-JP" sz="1800" dirty="0" smtClean="0"/>
              <a:t>1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 strength : </a:t>
            </a:r>
            <a:r>
              <a:rPr kumimoji="1" lang="en-US" altLang="ja-JP" sz="1800" dirty="0" smtClean="0">
                <a:solidFill>
                  <a:srgbClr val="0070C0"/>
                </a:solidFill>
              </a:rPr>
              <a:t>Softened</a:t>
            </a:r>
            <a:r>
              <a:rPr kumimoji="1" lang="en-US" altLang="ja-JP" sz="1800" dirty="0" smtClean="0"/>
              <a:t/>
            </a:r>
            <a:br>
              <a:rPr kumimoji="1" lang="en-US" altLang="ja-JP" sz="1800" dirty="0" smtClean="0"/>
            </a:br>
            <a:r>
              <a:rPr kumimoji="1" lang="en-US" altLang="ja-JP" sz="1800" dirty="0" smtClean="0"/>
              <a:t> </a:t>
            </a:r>
            <a:r>
              <a:rPr kumimoji="1" lang="en-US" altLang="ja-JP" sz="1800" i="1" dirty="0" smtClean="0"/>
              <a:t>(Inconsistent with tensor effects)</a:t>
            </a:r>
          </a:p>
          <a:p>
            <a:pPr lvl="2"/>
            <a:r>
              <a:rPr kumimoji="1" lang="en-US" altLang="ja-JP" sz="1800" dirty="0" smtClean="0"/>
              <a:t>2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 strength : Roughly consistent</a:t>
            </a:r>
          </a:p>
          <a:p>
            <a:pPr lvl="2"/>
            <a:endParaRPr kumimoji="1" lang="en-US" altLang="ja-JP" sz="2000" dirty="0" smtClean="0"/>
          </a:p>
          <a:p>
            <a:r>
              <a:rPr kumimoji="1" lang="en-US" altLang="ja-JP" sz="2000" dirty="0" smtClean="0"/>
              <a:t>Perspective (In Progress)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MDA with “complete” polarization data</a:t>
            </a:r>
          </a:p>
          <a:p>
            <a:pPr lvl="2"/>
            <a:r>
              <a:rPr kumimoji="1" lang="en-US" altLang="ja-JP" sz="1800" dirty="0" smtClean="0"/>
              <a:t>0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,1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,2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 Separation becomes more reliable</a:t>
            </a:r>
          </a:p>
          <a:p>
            <a:pPr lvl="2"/>
            <a:r>
              <a:rPr kumimoji="1" lang="en-US" altLang="ja-JP" sz="1800" dirty="0" smtClean="0"/>
              <a:t>We can check the reliability of MDA</a:t>
            </a:r>
          </a:p>
          <a:p>
            <a:pPr lvl="1"/>
            <a:r>
              <a:rPr kumimoji="1" lang="en-US" altLang="ja-JP" sz="1800" dirty="0" smtClean="0"/>
              <a:t>RCNP-E317 : </a:t>
            </a:r>
            <a:r>
              <a:rPr kumimoji="1" lang="en-US" altLang="ja-JP" sz="1800" baseline="30000" dirty="0" smtClean="0"/>
              <a:t>12</a:t>
            </a:r>
            <a:r>
              <a:rPr kumimoji="1" lang="en-US" altLang="ja-JP" sz="1800" dirty="0" smtClean="0"/>
              <a:t>C(</a:t>
            </a:r>
            <a:r>
              <a:rPr kumimoji="1" lang="en-US" altLang="ja-JP" sz="1800" dirty="0" err="1" smtClean="0"/>
              <a:t>p,n</a:t>
            </a:r>
            <a:r>
              <a:rPr kumimoji="1" lang="en-US" altLang="ja-JP" sz="1800" dirty="0" smtClean="0"/>
              <a:t>)</a:t>
            </a:r>
            <a:r>
              <a:rPr kumimoji="1" lang="en-US" altLang="ja-JP" sz="1800" baseline="30000" dirty="0" smtClean="0"/>
              <a:t>12</a:t>
            </a:r>
            <a:r>
              <a:rPr kumimoji="1" lang="en-US" altLang="ja-JP" sz="1800" dirty="0" smtClean="0"/>
              <a:t>N</a:t>
            </a:r>
          </a:p>
          <a:p>
            <a:pPr lvl="2"/>
            <a:r>
              <a:rPr kumimoji="1" lang="en-US" altLang="ja-JP" sz="1800" dirty="0" smtClean="0"/>
              <a:t>Complete polarization data at 0°,2°,4°6°,9°,12°(6 angles)</a:t>
            </a:r>
            <a:endParaRPr kumimoji="1" lang="ja-JP" altLang="en-US" sz="1800" dirty="0"/>
          </a:p>
        </p:txBody>
      </p:sp>
      <p:sp>
        <p:nvSpPr>
          <p:cNvPr id="4" name="正方形/長方形 3"/>
          <p:cNvSpPr/>
          <p:nvPr/>
        </p:nvSpPr>
        <p:spPr bwMode="auto">
          <a:xfrm>
            <a:off x="154379" y="6270171"/>
            <a:ext cx="8847117" cy="403761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Establish method of </a:t>
            </a:r>
            <a:r>
              <a:rPr kumimoji="0" lang="en-US" altLang="ja-JP" sz="18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J</a:t>
            </a:r>
            <a:r>
              <a:rPr kumimoji="0" lang="en-US" altLang="ja-JP" sz="1800" b="0" i="0" u="none" strike="noStrike" cap="none" normalizeH="0" baseline="3000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π</a:t>
            </a: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 decomposition in continuum by polarization</a:t>
            </a:r>
            <a:r>
              <a:rPr kumimoji="0" lang="en-US" altLang="ja-JP" sz="18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ヒラギノ丸ゴ StdN W6" pitchFamily="34" charset="-128"/>
                <a:ea typeface="ヒラギノ丸ゴ StdN W6" pitchFamily="34" charset="-128"/>
              </a:rPr>
              <a:t> data</a:t>
            </a: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645532" y="2327384"/>
            <a:ext cx="1556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Spin-transverse </a:t>
            </a:r>
            <a:endParaRPr kumimoji="1" lang="ja-JP" altLang="en-US" sz="12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6" name="Picture 2" descr="C:\Users\wakasa\Desktop\e317_fil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05230" y="2576471"/>
            <a:ext cx="2723250" cy="3318441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6242290" y="2318400"/>
            <a:ext cx="1505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Spin-longitudinal</a:t>
            </a:r>
            <a:endParaRPr kumimoji="1" lang="ja-JP" altLang="en-US" sz="12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23847" y="1959704"/>
            <a:ext cx="2842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M. </a:t>
            </a:r>
            <a:r>
              <a:rPr kumimoji="1" lang="en-US" altLang="ja-JP" sz="1600" dirty="0" err="1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Dozono</a:t>
            </a:r>
            <a:r>
              <a:rPr kumimoji="1" lang="en-US" altLang="ja-JP" sz="16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 (Doctor work)</a:t>
            </a:r>
            <a:endParaRPr kumimoji="1" lang="ja-JP" altLang="en-US" sz="1600" dirty="0">
              <a:solidFill>
                <a:srgbClr val="00B05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742729" y="2636054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1</a:t>
            </a:r>
            <a:r>
              <a:rPr kumimoji="1" lang="en-US" altLang="ja-JP" sz="16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+</a:t>
            </a:r>
            <a:endParaRPr kumimoji="1" lang="ja-JP" altLang="en-US" sz="1600" baseline="30000" dirty="0">
              <a:solidFill>
                <a:schemeClr val="tx1">
                  <a:lumMod val="85000"/>
                  <a:lumOff val="1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938549" y="3717222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2</a:t>
            </a:r>
            <a:r>
              <a:rPr lang="en-US" altLang="ja-JP" sz="1600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1600" baseline="300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497460" y="3834848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1</a:t>
            </a:r>
            <a:r>
              <a:rPr lang="en-US" altLang="ja-JP" sz="1600" baseline="300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1600" baseline="30000" dirty="0">
              <a:solidFill>
                <a:srgbClr val="00B05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282983" y="3789801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0</a:t>
            </a:r>
            <a:r>
              <a:rPr lang="en-US" altLang="ja-JP" sz="1600" baseline="300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1600" baseline="300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rot="5400000">
            <a:off x="6645181" y="2938331"/>
            <a:ext cx="252249" cy="1588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rot="5400000">
            <a:off x="7787825" y="2704422"/>
            <a:ext cx="252249" cy="1588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rot="5400000">
            <a:off x="6646547" y="4006853"/>
            <a:ext cx="252249" cy="1588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rot="5400000">
            <a:off x="7782569" y="5149120"/>
            <a:ext cx="252249" cy="1588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rot="5400000">
            <a:off x="6969433" y="4133557"/>
            <a:ext cx="252249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rot="5400000">
            <a:off x="7123953" y="4297064"/>
            <a:ext cx="252249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rot="5400000">
            <a:off x="8127840" y="3982132"/>
            <a:ext cx="252249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rot="5400000">
            <a:off x="8291129" y="4108443"/>
            <a:ext cx="252249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rot="5400000">
            <a:off x="8115966" y="4777197"/>
            <a:ext cx="252249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rot="5400000">
            <a:off x="8285483" y="4928782"/>
            <a:ext cx="252249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rot="5400000">
            <a:off x="8426016" y="5017159"/>
            <a:ext cx="252249" cy="158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rot="5400000">
            <a:off x="8432623" y="4143220"/>
            <a:ext cx="252249" cy="158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rot="5400000">
            <a:off x="7305355" y="4211812"/>
            <a:ext cx="252249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8084828" y="3588701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2</a:t>
            </a:r>
            <a:r>
              <a:rPr lang="en-US" altLang="ja-JP" sz="1600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1600" baseline="300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075754" y="3907499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2</a:t>
            </a:r>
            <a:r>
              <a:rPr lang="en-US" altLang="ja-JP" sz="1600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1600" baseline="300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252088" y="3711849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2</a:t>
            </a:r>
            <a:r>
              <a:rPr lang="en-US" altLang="ja-JP" sz="1600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endParaRPr kumimoji="1" lang="ja-JP" altLang="en-US" sz="1600" baseline="300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solidFill>
                  <a:schemeClr val="accent2"/>
                </a:solidFill>
              </a:rPr>
              <a:t>Backup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 bwMode="auto">
          <a:xfrm>
            <a:off x="4252511" y="1784733"/>
            <a:ext cx="4726236" cy="3877937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443210" y="152400"/>
            <a:ext cx="7700790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Comment on GDR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>
          <a:xfrm>
            <a:off x="0" y="1219200"/>
            <a:ext cx="5464366" cy="5029200"/>
          </a:xfrm>
        </p:spPr>
        <p:txBody>
          <a:bodyPr/>
          <a:lstStyle/>
          <a:p>
            <a:r>
              <a:rPr kumimoji="1" lang="en-US" altLang="ja-JP" sz="2000" dirty="0" smtClean="0"/>
              <a:t>Experimental GDR strength</a:t>
            </a:r>
          </a:p>
          <a:p>
            <a:pPr lvl="1"/>
            <a:r>
              <a:rPr kumimoji="1" lang="el-GR" altLang="ja-JP" sz="1800" dirty="0" smtClean="0"/>
              <a:t>γ</a:t>
            </a:r>
            <a:r>
              <a:rPr kumimoji="1" lang="en-US" altLang="ja-JP" sz="1800" dirty="0" smtClean="0"/>
              <a:t> absorption</a:t>
            </a:r>
          </a:p>
          <a:p>
            <a:pPr lvl="2"/>
            <a:r>
              <a:rPr kumimoji="1" lang="en-US" altLang="ja-JP" sz="1800" dirty="0" smtClean="0">
                <a:solidFill>
                  <a:srgbClr val="FF0000"/>
                </a:solidFill>
              </a:rPr>
              <a:t>GDR is dominant</a:t>
            </a:r>
          </a:p>
          <a:p>
            <a:pPr lvl="1"/>
            <a:r>
              <a:rPr kumimoji="1" lang="en-US" altLang="ja-JP" sz="1800" dirty="0" smtClean="0"/>
              <a:t>E</a:t>
            </a:r>
            <a:r>
              <a:rPr kumimoji="1" lang="en-US" altLang="ja-JP" sz="1800" baseline="-25000" dirty="0" smtClean="0"/>
              <a:t>x</a:t>
            </a:r>
            <a:r>
              <a:rPr kumimoji="1" lang="en-US" altLang="ja-JP" sz="1800" dirty="0" smtClean="0"/>
              <a:t> </a:t>
            </a:r>
            <a:r>
              <a:rPr kumimoji="1" lang="ja-JP" altLang="en-US" sz="1800" dirty="0" smtClean="0"/>
              <a:t>～ </a:t>
            </a:r>
            <a:r>
              <a:rPr kumimoji="1" lang="en-US" altLang="ja-JP" sz="1800" dirty="0" smtClean="0"/>
              <a:t>14 </a:t>
            </a:r>
            <a:r>
              <a:rPr kumimoji="1" lang="en-US" altLang="ja-JP" sz="1800" dirty="0" err="1" smtClean="0"/>
              <a:t>MeV</a:t>
            </a:r>
            <a:endParaRPr kumimoji="1" lang="en-US" altLang="ja-JP" sz="1800" dirty="0" smtClean="0"/>
          </a:p>
          <a:p>
            <a:pPr lvl="1"/>
            <a:r>
              <a:rPr kumimoji="1" lang="en-US" altLang="ja-JP" sz="1800" dirty="0" smtClean="0"/>
              <a:t>Γ </a:t>
            </a:r>
            <a:r>
              <a:rPr kumimoji="1" lang="ja-JP" altLang="en-US" sz="1800" dirty="0" smtClean="0"/>
              <a:t>～ </a:t>
            </a:r>
            <a:r>
              <a:rPr kumimoji="1" lang="en-US" altLang="ja-JP" sz="1800" dirty="0" smtClean="0"/>
              <a:t>4 </a:t>
            </a:r>
            <a:r>
              <a:rPr kumimoji="1" lang="en-US" altLang="ja-JP" sz="1800" dirty="0" err="1" smtClean="0"/>
              <a:t>MeV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RPA calculation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NO free parameter</a:t>
            </a:r>
          </a:p>
          <a:p>
            <a:pPr lvl="2"/>
            <a:r>
              <a:rPr kumimoji="1" lang="en-US" altLang="ja-JP" sz="1800" dirty="0" smtClean="0"/>
              <a:t>f is determined by IAS</a:t>
            </a:r>
          </a:p>
          <a:p>
            <a:pPr lvl="1"/>
            <a:r>
              <a:rPr kumimoji="1" lang="en-US" altLang="ja-JP" sz="1800" dirty="0" smtClean="0"/>
              <a:t>Phenomenological </a:t>
            </a:r>
            <a:br>
              <a:rPr kumimoji="1" lang="en-US" altLang="ja-JP" sz="1800" dirty="0" smtClean="0"/>
            </a:br>
            <a:r>
              <a:rPr kumimoji="1" lang="en-US" altLang="ja-JP" sz="1800" dirty="0" smtClean="0"/>
              <a:t>spreading width </a:t>
            </a:r>
          </a:p>
          <a:p>
            <a:pPr lvl="1"/>
            <a:r>
              <a:rPr kumimoji="1" lang="en-US" altLang="ja-JP" sz="1800" dirty="0" smtClean="0"/>
              <a:t>(</a:t>
            </a:r>
            <a:r>
              <a:rPr kumimoji="1" lang="en-US" altLang="ja-JP" sz="1800" dirty="0" err="1" smtClean="0"/>
              <a:t>p,n</a:t>
            </a:r>
            <a:r>
              <a:rPr kumimoji="1" lang="en-US" altLang="ja-JP" sz="1800" dirty="0" smtClean="0"/>
              <a:t>) and (</a:t>
            </a:r>
            <a:r>
              <a:rPr kumimoji="1" lang="en-US" altLang="ja-JP" sz="1800" dirty="0" err="1" smtClean="0"/>
              <a:t>γ,n</a:t>
            </a:r>
            <a:r>
              <a:rPr kumimoji="1" lang="en-US" altLang="ja-JP" sz="1800" dirty="0" smtClean="0"/>
              <a:t>) difference is </a:t>
            </a:r>
            <a:br>
              <a:rPr kumimoji="1" lang="en-US" altLang="ja-JP" sz="1800" dirty="0" smtClean="0"/>
            </a:br>
            <a:r>
              <a:rPr kumimoji="1" lang="en-US" altLang="ja-JP" sz="1800" dirty="0" smtClean="0"/>
              <a:t>properly taken into account</a:t>
            </a:r>
          </a:p>
          <a:p>
            <a:pPr lvl="1"/>
            <a:r>
              <a:rPr kumimoji="1" lang="en-US" altLang="ja-JP" sz="1800" dirty="0" smtClean="0">
                <a:solidFill>
                  <a:srgbClr val="0070C0"/>
                </a:solidFill>
              </a:rPr>
              <a:t>Proportionality </a:t>
            </a:r>
            <a:r>
              <a:rPr kumimoji="1" lang="en-US" altLang="ja-JP" sz="1800" dirty="0" err="1" smtClean="0">
                <a:solidFill>
                  <a:srgbClr val="0070C0"/>
                </a:solidFill>
              </a:rPr>
              <a:t>ansatz</a:t>
            </a:r>
            <a:endParaRPr kumimoji="1" lang="en-US" altLang="ja-JP" sz="1800" dirty="0" smtClean="0">
              <a:solidFill>
                <a:srgbClr val="0070C0"/>
              </a:solidFill>
            </a:endParaRPr>
          </a:p>
          <a:p>
            <a:pPr lvl="2"/>
            <a:r>
              <a:rPr kumimoji="1" lang="el-GR" altLang="ja-JP" sz="1800" dirty="0" smtClean="0">
                <a:solidFill>
                  <a:srgbClr val="7030A0"/>
                </a:solidFill>
              </a:rPr>
              <a:t>σ</a:t>
            </a:r>
            <a:r>
              <a:rPr kumimoji="1" lang="en-US" altLang="ja-JP" sz="1800" baseline="-25000" dirty="0" smtClean="0">
                <a:solidFill>
                  <a:srgbClr val="7030A0"/>
                </a:solidFill>
              </a:rPr>
              <a:t>abs</a:t>
            </a:r>
            <a:r>
              <a:rPr kumimoji="1" lang="en-US" altLang="ja-JP" sz="1800" dirty="0" smtClean="0">
                <a:solidFill>
                  <a:srgbClr val="7030A0"/>
                </a:solidFill>
              </a:rPr>
              <a:t> = 18×B(GDR)</a:t>
            </a:r>
            <a:endParaRPr kumimoji="1" lang="ja-JP" altLang="en-US" sz="1800" dirty="0">
              <a:solidFill>
                <a:srgbClr val="7030A0"/>
              </a:solidFill>
            </a:endParaRPr>
          </a:p>
        </p:txBody>
      </p:sp>
      <p:pic>
        <p:nvPicPr>
          <p:cNvPr id="27650" name="Picture 2" descr="C:\Users\wakasa\Desktop\gd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11446" y="1969820"/>
            <a:ext cx="4218127" cy="3211068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4605051" y="5343181"/>
            <a:ext cx="4400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chemeClr val="accent3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S.N.Belyaev</a:t>
            </a:r>
            <a:r>
              <a:rPr kumimoji="1"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et al., </a:t>
            </a:r>
            <a:r>
              <a:rPr kumimoji="1" lang="en-US" altLang="ja-JP" sz="1400" dirty="0" err="1" smtClean="0">
                <a:solidFill>
                  <a:schemeClr val="accent3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Yad</a:t>
            </a:r>
            <a:r>
              <a:rPr kumimoji="1" lang="en-US" altLang="ja-JP" sz="1400" dirty="0" smtClean="0">
                <a:solidFill>
                  <a:schemeClr val="accent3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. Phys. 55, 289 (1992).</a:t>
            </a:r>
            <a:endParaRPr kumimoji="1" lang="ja-JP" altLang="en-US" sz="1400" dirty="0">
              <a:solidFill>
                <a:schemeClr val="accent3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正方形/長方形 7"/>
          <p:cNvSpPr/>
          <p:nvPr/>
        </p:nvSpPr>
        <p:spPr bwMode="auto">
          <a:xfrm>
            <a:off x="187288" y="5894024"/>
            <a:ext cx="8670274" cy="683045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1" lang="en-US" altLang="ja-JP" dirty="0" smtClean="0">
                <a:latin typeface="ヒラギノ丸ゴ StdN W6" pitchFamily="34" charset="-128"/>
                <a:ea typeface="ヒラギノ丸ゴ StdN W6" pitchFamily="34" charset="-128"/>
              </a:rPr>
              <a:t>GDR strength is well described by RPA</a:t>
            </a:r>
          </a:p>
          <a:p>
            <a:r>
              <a:rPr kumimoji="1" lang="ja-JP" altLang="en-US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→</a:t>
            </a:r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In MDA, GDR (non-spin) component can be fixed to RPA(γ-abs. data) </a:t>
            </a:r>
          </a:p>
          <a:p>
            <a:endParaRPr kumimoji="1" lang="ja-JP" altLang="en-US" dirty="0"/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/>
          <p:cNvSpPr/>
          <p:nvPr/>
        </p:nvSpPr>
        <p:spPr bwMode="auto">
          <a:xfrm>
            <a:off x="5541483" y="5056742"/>
            <a:ext cx="3525399" cy="1641514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198650"/>
            <a:ext cx="6133672" cy="5659349"/>
          </a:xfrm>
        </p:spPr>
        <p:txBody>
          <a:bodyPr/>
          <a:lstStyle/>
          <a:p>
            <a:r>
              <a:rPr kumimoji="1" lang="en-US" altLang="ja-JP" sz="2000" dirty="0" smtClean="0"/>
              <a:t>Giant resonances</a:t>
            </a:r>
          </a:p>
          <a:p>
            <a:pPr lvl="1"/>
            <a:r>
              <a:rPr kumimoji="1" lang="en-US" altLang="ja-JP" sz="1800" dirty="0" smtClean="0"/>
              <a:t>Collective motion</a:t>
            </a:r>
          </a:p>
          <a:p>
            <a:pPr lvl="1"/>
            <a:r>
              <a:rPr kumimoji="1" lang="en-US" altLang="ja-JP" sz="1800" dirty="0" smtClean="0">
                <a:solidFill>
                  <a:srgbClr val="0070C0"/>
                </a:solidFill>
              </a:rPr>
              <a:t>Common to many-body quantum system</a:t>
            </a:r>
          </a:p>
          <a:p>
            <a:r>
              <a:rPr kumimoji="1" lang="en-US" altLang="ja-JP" sz="2000" dirty="0" smtClean="0"/>
              <a:t>Unique feature of nucleus</a:t>
            </a:r>
          </a:p>
          <a:p>
            <a:pPr lvl="1"/>
            <a:r>
              <a:rPr kumimoji="1" lang="en-US" altLang="ja-JP" sz="1800" dirty="0" smtClean="0"/>
              <a:t>Nucleus consists of nucleons with</a:t>
            </a:r>
          </a:p>
          <a:p>
            <a:pPr lvl="2"/>
            <a:r>
              <a:rPr kumimoji="1" lang="en-US" altLang="ja-JP" sz="1800" dirty="0" smtClean="0"/>
              <a:t>Spin 1/2 </a:t>
            </a:r>
          </a:p>
          <a:p>
            <a:pPr lvl="2"/>
            <a:r>
              <a:rPr kumimoji="1" lang="en-US" altLang="ja-JP" sz="1800" dirty="0" err="1" smtClean="0"/>
              <a:t>Isospin</a:t>
            </a:r>
            <a:r>
              <a:rPr kumimoji="1" lang="en-US" altLang="ja-JP" sz="1800" dirty="0" smtClean="0"/>
              <a:t> 1/2</a:t>
            </a:r>
            <a:br>
              <a:rPr kumimoji="1" lang="en-US" altLang="ja-JP" sz="1800" dirty="0" smtClean="0"/>
            </a:br>
            <a:r>
              <a:rPr kumimoji="1" lang="ja-JP" altLang="en-US" sz="1800" dirty="0" smtClean="0">
                <a:solidFill>
                  <a:srgbClr val="FF0000"/>
                </a:solidFill>
              </a:rPr>
              <a:t>→ 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2×2=4 degrees of freedom</a:t>
            </a:r>
          </a:p>
          <a:p>
            <a:r>
              <a:rPr kumimoji="1" lang="en-US" altLang="ja-JP" sz="2000" dirty="0" smtClean="0"/>
              <a:t>Resonance strength depends on</a:t>
            </a:r>
          </a:p>
          <a:p>
            <a:pPr lvl="1"/>
            <a:r>
              <a:rPr kumimoji="1" lang="en-US" altLang="ja-JP" sz="1800" dirty="0" smtClean="0"/>
              <a:t>Number of participating nucleons</a:t>
            </a:r>
          </a:p>
          <a:p>
            <a:pPr lvl="1"/>
            <a:r>
              <a:rPr kumimoji="1" lang="en-US" altLang="ja-JP" sz="1800" dirty="0" smtClean="0"/>
              <a:t>Size of the system</a:t>
            </a:r>
            <a:br>
              <a:rPr kumimoji="1" lang="en-US" altLang="ja-JP" sz="1800" dirty="0" smtClean="0"/>
            </a:br>
            <a:r>
              <a:rPr kumimoji="1" lang="ja-JP" altLang="en-US" sz="1800" dirty="0" smtClean="0">
                <a:solidFill>
                  <a:srgbClr val="FF0000"/>
                </a:solidFill>
              </a:rPr>
              <a:t>→ 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Sum-rule depending on </a:t>
            </a:r>
            <a:br>
              <a:rPr kumimoji="1" lang="en-US" altLang="ja-JP" sz="1800" dirty="0" smtClean="0">
                <a:solidFill>
                  <a:srgbClr val="FF0000"/>
                </a:solidFill>
              </a:rPr>
            </a:br>
            <a:r>
              <a:rPr kumimoji="1" lang="en-US" altLang="ja-JP" sz="1800" dirty="0" smtClean="0">
                <a:solidFill>
                  <a:srgbClr val="FF0000"/>
                </a:solidFill>
              </a:rPr>
              <a:t>    </a:t>
            </a:r>
            <a:r>
              <a:rPr kumimoji="1" lang="en-US" altLang="ja-JP" sz="1800" dirty="0" err="1" smtClean="0">
                <a:solidFill>
                  <a:srgbClr val="FF0000"/>
                </a:solidFill>
              </a:rPr>
              <a:t>g.s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. properties</a:t>
            </a:r>
          </a:p>
          <a:p>
            <a:r>
              <a:rPr kumimoji="1" lang="en-US" altLang="ja-JP" sz="2000" dirty="0" smtClean="0"/>
              <a:t>Compare GR strength to sum-rule</a:t>
            </a:r>
          </a:p>
          <a:p>
            <a:pPr lvl="1"/>
            <a:r>
              <a:rPr kumimoji="1" lang="en-US" altLang="ja-JP" sz="1800" dirty="0" smtClean="0"/>
              <a:t>Residual interaction (distribution)</a:t>
            </a:r>
          </a:p>
          <a:p>
            <a:pPr lvl="1"/>
            <a:r>
              <a:rPr kumimoji="1" lang="en-US" altLang="ja-JP" sz="1800" dirty="0" smtClean="0"/>
              <a:t>Quark degrees of freedom (quenching)</a:t>
            </a:r>
            <a:endParaRPr kumimoji="1" lang="ja-JP" altLang="en-US" sz="18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61389" y="152400"/>
            <a:ext cx="7859730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Sum Rule and Giant Resonances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grpSp>
        <p:nvGrpSpPr>
          <p:cNvPr id="89" name="グループ化 88"/>
          <p:cNvGrpSpPr/>
          <p:nvPr/>
        </p:nvGrpSpPr>
        <p:grpSpPr>
          <a:xfrm>
            <a:off x="7480582" y="3890894"/>
            <a:ext cx="1520292" cy="885963"/>
            <a:chOff x="7392446" y="3769707"/>
            <a:chExt cx="1520292" cy="885963"/>
          </a:xfrm>
        </p:grpSpPr>
        <p:sp>
          <p:nvSpPr>
            <p:cNvPr id="11" name="円/楕円 10"/>
            <p:cNvSpPr/>
            <p:nvPr/>
          </p:nvSpPr>
          <p:spPr bwMode="auto">
            <a:xfrm>
              <a:off x="7392446" y="3798414"/>
              <a:ext cx="857256" cy="857256"/>
            </a:xfrm>
            <a:prstGeom prst="ellipse">
              <a:avLst/>
            </a:prstGeom>
            <a:gradFill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0" i="1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ヒラギノ丸ゴ StdN W6" pitchFamily="34" charset="-128"/>
                  <a:ea typeface="ヒラギノ丸ゴ StdN W6" pitchFamily="34" charset="-128"/>
                </a:rPr>
                <a:t>p</a:t>
              </a:r>
              <a:endParaRPr kumimoji="0" lang="ja-JP" altLang="en-US" sz="2400" b="0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sp>
          <p:nvSpPr>
            <p:cNvPr id="12" name="円/楕円 11"/>
            <p:cNvSpPr/>
            <p:nvPr/>
          </p:nvSpPr>
          <p:spPr bwMode="auto">
            <a:xfrm>
              <a:off x="8055482" y="3769707"/>
              <a:ext cx="857256" cy="857256"/>
            </a:xfrm>
            <a:prstGeom prst="ellipse">
              <a:avLst/>
            </a:prstGeom>
            <a:gradFill>
              <a:gsLst>
                <a:gs pos="0">
                  <a:schemeClr val="accent6">
                    <a:tint val="50000"/>
                    <a:satMod val="300000"/>
                    <a:alpha val="5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0" i="1" u="none" strike="noStrike" cap="none" normalizeH="0" baseline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latin typeface="ヒラギノ丸ゴ StdN W6" pitchFamily="34" charset="-128"/>
                  <a:ea typeface="ヒラギノ丸ゴ StdN W6" pitchFamily="34" charset="-128"/>
                </a:rPr>
                <a:t>n</a:t>
              </a:r>
              <a:endParaRPr kumimoji="0" lang="ja-JP" altLang="en-US" sz="2400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cxnSp>
          <p:nvCxnSpPr>
            <p:cNvPr id="13" name="直線矢印コネクタ 12"/>
            <p:cNvCxnSpPr/>
            <p:nvPr/>
          </p:nvCxnSpPr>
          <p:spPr bwMode="auto">
            <a:xfrm>
              <a:off x="7951708" y="4239457"/>
              <a:ext cx="38178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90" name="グループ化 89"/>
          <p:cNvGrpSpPr/>
          <p:nvPr/>
        </p:nvGrpSpPr>
        <p:grpSpPr>
          <a:xfrm>
            <a:off x="7513377" y="2493447"/>
            <a:ext cx="1520292" cy="885963"/>
            <a:chOff x="7425241" y="2471413"/>
            <a:chExt cx="1520292" cy="885963"/>
          </a:xfrm>
        </p:grpSpPr>
        <p:sp>
          <p:nvSpPr>
            <p:cNvPr id="5" name="円/楕円 4"/>
            <p:cNvSpPr/>
            <p:nvPr/>
          </p:nvSpPr>
          <p:spPr bwMode="auto">
            <a:xfrm>
              <a:off x="7425241" y="2500120"/>
              <a:ext cx="857256" cy="85725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ヒラギノ角ゴ StdN W9" pitchFamily="34" charset="-128"/>
                <a:ea typeface="ヒラギノ角ゴ StdN W9" pitchFamily="34" charset="-128"/>
              </a:endParaRPr>
            </a:p>
          </p:txBody>
        </p:sp>
        <p:sp>
          <p:nvSpPr>
            <p:cNvPr id="8" name="円/楕円 7"/>
            <p:cNvSpPr/>
            <p:nvPr/>
          </p:nvSpPr>
          <p:spPr bwMode="auto">
            <a:xfrm>
              <a:off x="8088277" y="2471413"/>
              <a:ext cx="857256" cy="85725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cxnSp>
          <p:nvCxnSpPr>
            <p:cNvPr id="10" name="直線矢印コネクタ 9"/>
            <p:cNvCxnSpPr/>
            <p:nvPr/>
          </p:nvCxnSpPr>
          <p:spPr bwMode="auto">
            <a:xfrm>
              <a:off x="7984503" y="2941163"/>
              <a:ext cx="38178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 bwMode="auto">
            <a:xfrm rot="5400000" flipH="1" flipV="1">
              <a:off x="7668228" y="2934182"/>
              <a:ext cx="381965" cy="1588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 bwMode="auto">
            <a:xfrm rot="16200000" flipH="1">
              <a:off x="8341490" y="2936113"/>
              <a:ext cx="381965" cy="1588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グループ化 87"/>
          <p:cNvGrpSpPr/>
          <p:nvPr/>
        </p:nvGrpSpPr>
        <p:grpSpPr>
          <a:xfrm>
            <a:off x="7482511" y="5202997"/>
            <a:ext cx="1520292" cy="885963"/>
            <a:chOff x="7394375" y="5125878"/>
            <a:chExt cx="1520292" cy="885963"/>
          </a:xfrm>
        </p:grpSpPr>
        <p:sp>
          <p:nvSpPr>
            <p:cNvPr id="21" name="円/楕円 20"/>
            <p:cNvSpPr/>
            <p:nvPr/>
          </p:nvSpPr>
          <p:spPr bwMode="auto">
            <a:xfrm>
              <a:off x="7394375" y="5154585"/>
              <a:ext cx="857256" cy="857256"/>
            </a:xfrm>
            <a:prstGeom prst="ellipse">
              <a:avLst/>
            </a:prstGeom>
            <a:gradFill>
              <a:gsLst>
                <a:gs pos="0">
                  <a:schemeClr val="accent4">
                    <a:tint val="50000"/>
                    <a:satMod val="300000"/>
                    <a:alpha val="5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sp>
          <p:nvSpPr>
            <p:cNvPr id="22" name="円/楕円 21"/>
            <p:cNvSpPr/>
            <p:nvPr/>
          </p:nvSpPr>
          <p:spPr bwMode="auto">
            <a:xfrm>
              <a:off x="8057411" y="5125878"/>
              <a:ext cx="857256" cy="857256"/>
            </a:xfrm>
            <a:prstGeom prst="ellipse">
              <a:avLst/>
            </a:prstGeom>
            <a:gradFill>
              <a:gsLst>
                <a:gs pos="0">
                  <a:schemeClr val="accent6">
                    <a:tint val="50000"/>
                    <a:satMod val="300000"/>
                    <a:alpha val="5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ヒラギノ丸ゴ StdN W6" pitchFamily="34" charset="-128"/>
                <a:ea typeface="ヒラギノ丸ゴ StdN W6" pitchFamily="34" charset="-128"/>
              </a:endParaRPr>
            </a:p>
          </p:txBody>
        </p:sp>
        <p:cxnSp>
          <p:nvCxnSpPr>
            <p:cNvPr id="23" name="直線矢印コネクタ 22"/>
            <p:cNvCxnSpPr/>
            <p:nvPr/>
          </p:nvCxnSpPr>
          <p:spPr bwMode="auto">
            <a:xfrm>
              <a:off x="7942062" y="5317835"/>
              <a:ext cx="38178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9" name="直線矢印コネクタ 28"/>
            <p:cNvCxnSpPr/>
            <p:nvPr/>
          </p:nvCxnSpPr>
          <p:spPr bwMode="auto">
            <a:xfrm rot="5400000" flipH="1" flipV="1">
              <a:off x="8339559" y="5318568"/>
              <a:ext cx="312516" cy="1588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/>
            <p:nvPr/>
          </p:nvCxnSpPr>
          <p:spPr bwMode="auto">
            <a:xfrm rot="16200000" flipH="1">
              <a:off x="8341488" y="5783485"/>
              <a:ext cx="312516" cy="1588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直線矢印コネクタ 30"/>
            <p:cNvCxnSpPr/>
            <p:nvPr/>
          </p:nvCxnSpPr>
          <p:spPr bwMode="auto">
            <a:xfrm rot="5400000" flipH="1" flipV="1">
              <a:off x="7693306" y="5795059"/>
              <a:ext cx="312516" cy="1588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直線矢印コネクタ 31"/>
            <p:cNvCxnSpPr/>
            <p:nvPr/>
          </p:nvCxnSpPr>
          <p:spPr bwMode="auto">
            <a:xfrm rot="16200000" flipH="1">
              <a:off x="7660511" y="5345576"/>
              <a:ext cx="312516" cy="1588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/>
            <p:nvPr/>
          </p:nvCxnSpPr>
          <p:spPr bwMode="auto">
            <a:xfrm>
              <a:off x="7990290" y="5817476"/>
              <a:ext cx="38178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93" name="グループ化 92"/>
          <p:cNvGrpSpPr/>
          <p:nvPr/>
        </p:nvGrpSpPr>
        <p:grpSpPr>
          <a:xfrm>
            <a:off x="5707352" y="3816376"/>
            <a:ext cx="1088916" cy="1089710"/>
            <a:chOff x="5707352" y="3695189"/>
            <a:chExt cx="1088916" cy="1089710"/>
          </a:xfrm>
        </p:grpSpPr>
        <p:sp>
          <p:nvSpPr>
            <p:cNvPr id="17" name="円/楕円 16"/>
            <p:cNvSpPr/>
            <p:nvPr/>
          </p:nvSpPr>
          <p:spPr bwMode="auto">
            <a:xfrm>
              <a:off x="5707352" y="3695189"/>
              <a:ext cx="1088916" cy="108891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0" name="円/楕円 19"/>
            <p:cNvSpPr/>
            <p:nvPr/>
          </p:nvSpPr>
          <p:spPr bwMode="auto">
            <a:xfrm>
              <a:off x="6014658" y="4002495"/>
              <a:ext cx="474304" cy="47430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cxnSp>
          <p:nvCxnSpPr>
            <p:cNvPr id="34" name="直線矢印コネクタ 33"/>
            <p:cNvCxnSpPr>
              <a:stCxn id="17" idx="2"/>
              <a:endCxn id="20" idx="2"/>
            </p:cNvCxnSpPr>
            <p:nvPr/>
          </p:nvCxnSpPr>
          <p:spPr bwMode="auto">
            <a:xfrm rot="10800000" flipH="1">
              <a:off x="5707352" y="4239647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8" name="直線矢印コネクタ 37"/>
            <p:cNvCxnSpPr>
              <a:stCxn id="20" idx="0"/>
              <a:endCxn id="17" idx="0"/>
            </p:cNvCxnSpPr>
            <p:nvPr/>
          </p:nvCxnSpPr>
          <p:spPr bwMode="auto">
            <a:xfrm rot="5400000" flipH="1" flipV="1">
              <a:off x="6098157" y="3848842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9" name="直線矢印コネクタ 38"/>
            <p:cNvCxnSpPr>
              <a:stCxn id="17" idx="4"/>
              <a:endCxn id="20" idx="4"/>
            </p:cNvCxnSpPr>
            <p:nvPr/>
          </p:nvCxnSpPr>
          <p:spPr bwMode="auto">
            <a:xfrm rot="5400000" flipH="1">
              <a:off x="6098157" y="4630452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0" name="直線矢印コネクタ 39"/>
            <p:cNvCxnSpPr>
              <a:stCxn id="20" idx="6"/>
              <a:endCxn id="17" idx="6"/>
            </p:cNvCxnSpPr>
            <p:nvPr/>
          </p:nvCxnSpPr>
          <p:spPr bwMode="auto">
            <a:xfrm>
              <a:off x="6488962" y="4239647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91" name="グループ化 90"/>
          <p:cNvGrpSpPr/>
          <p:nvPr/>
        </p:nvGrpSpPr>
        <p:grpSpPr>
          <a:xfrm>
            <a:off x="5728572" y="1262544"/>
            <a:ext cx="1088916" cy="1089710"/>
            <a:chOff x="5728572" y="1262544"/>
            <a:chExt cx="1088916" cy="1089710"/>
          </a:xfrm>
        </p:grpSpPr>
        <p:sp>
          <p:nvSpPr>
            <p:cNvPr id="4" name="円/楕円 3"/>
            <p:cNvSpPr/>
            <p:nvPr/>
          </p:nvSpPr>
          <p:spPr bwMode="auto">
            <a:xfrm>
              <a:off x="5728572" y="1262544"/>
              <a:ext cx="1088916" cy="108891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9" name="円/楕円 18"/>
            <p:cNvSpPr/>
            <p:nvPr/>
          </p:nvSpPr>
          <p:spPr bwMode="auto">
            <a:xfrm>
              <a:off x="6035878" y="1569850"/>
              <a:ext cx="474304" cy="47430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cxnSp>
          <p:nvCxnSpPr>
            <p:cNvPr id="47" name="直線矢印コネクタ 46"/>
            <p:cNvCxnSpPr>
              <a:stCxn id="19" idx="0"/>
              <a:endCxn id="4" idx="0"/>
            </p:cNvCxnSpPr>
            <p:nvPr/>
          </p:nvCxnSpPr>
          <p:spPr bwMode="auto">
            <a:xfrm rot="5400000" flipH="1" flipV="1">
              <a:off x="6119377" y="1416197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0" name="直線矢印コネクタ 49"/>
            <p:cNvCxnSpPr>
              <a:stCxn id="19" idx="6"/>
              <a:endCxn id="4" idx="6"/>
            </p:cNvCxnSpPr>
            <p:nvPr/>
          </p:nvCxnSpPr>
          <p:spPr bwMode="auto">
            <a:xfrm>
              <a:off x="6510182" y="1807002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3" name="直線矢印コネクタ 52"/>
            <p:cNvCxnSpPr>
              <a:stCxn id="4" idx="4"/>
              <a:endCxn id="19" idx="4"/>
            </p:cNvCxnSpPr>
            <p:nvPr/>
          </p:nvCxnSpPr>
          <p:spPr bwMode="auto">
            <a:xfrm rot="5400000" flipH="1">
              <a:off x="6119377" y="2197807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6" name="直線矢印コネクタ 55"/>
            <p:cNvCxnSpPr>
              <a:stCxn id="4" idx="2"/>
              <a:endCxn id="19" idx="2"/>
            </p:cNvCxnSpPr>
            <p:nvPr/>
          </p:nvCxnSpPr>
          <p:spPr bwMode="auto">
            <a:xfrm rot="10800000" flipH="1">
              <a:off x="5728572" y="1807002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92" name="グループ化 91"/>
          <p:cNvGrpSpPr/>
          <p:nvPr/>
        </p:nvGrpSpPr>
        <p:grpSpPr>
          <a:xfrm>
            <a:off x="5714712" y="2531523"/>
            <a:ext cx="1088916" cy="1089710"/>
            <a:chOff x="5714712" y="2509489"/>
            <a:chExt cx="1088916" cy="1089710"/>
          </a:xfrm>
        </p:grpSpPr>
        <p:sp>
          <p:nvSpPr>
            <p:cNvPr id="59" name="円/楕円 58"/>
            <p:cNvSpPr/>
            <p:nvPr/>
          </p:nvSpPr>
          <p:spPr bwMode="auto">
            <a:xfrm>
              <a:off x="5714712" y="2509489"/>
              <a:ext cx="1088916" cy="108891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60" name="円/楕円 59"/>
            <p:cNvSpPr/>
            <p:nvPr/>
          </p:nvSpPr>
          <p:spPr bwMode="auto">
            <a:xfrm>
              <a:off x="6022018" y="2816795"/>
              <a:ext cx="474304" cy="47430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cxnSp>
          <p:nvCxnSpPr>
            <p:cNvPr id="61" name="直線矢印コネクタ 60"/>
            <p:cNvCxnSpPr>
              <a:stCxn id="60" idx="0"/>
              <a:endCxn id="59" idx="0"/>
            </p:cNvCxnSpPr>
            <p:nvPr/>
          </p:nvCxnSpPr>
          <p:spPr bwMode="auto">
            <a:xfrm rot="5400000" flipH="1" flipV="1">
              <a:off x="6105517" y="2663142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2" name="直線矢印コネクタ 61"/>
            <p:cNvCxnSpPr>
              <a:stCxn id="60" idx="6"/>
              <a:endCxn id="59" idx="6"/>
            </p:cNvCxnSpPr>
            <p:nvPr/>
          </p:nvCxnSpPr>
          <p:spPr bwMode="auto">
            <a:xfrm>
              <a:off x="6496322" y="3053947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3" name="直線矢印コネクタ 62"/>
            <p:cNvCxnSpPr>
              <a:stCxn id="59" idx="4"/>
              <a:endCxn id="60" idx="4"/>
            </p:cNvCxnSpPr>
            <p:nvPr/>
          </p:nvCxnSpPr>
          <p:spPr bwMode="auto">
            <a:xfrm rot="5400000" flipH="1">
              <a:off x="6105517" y="3444752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4" name="直線矢印コネクタ 63"/>
            <p:cNvCxnSpPr>
              <a:stCxn id="59" idx="2"/>
              <a:endCxn id="60" idx="2"/>
            </p:cNvCxnSpPr>
            <p:nvPr/>
          </p:nvCxnSpPr>
          <p:spPr bwMode="auto">
            <a:xfrm rot="10800000" flipH="1">
              <a:off x="5714712" y="3053947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65" name="直線矢印コネクタ 64"/>
            <p:cNvCxnSpPr/>
            <p:nvPr/>
          </p:nvCxnSpPr>
          <p:spPr bwMode="auto">
            <a:xfrm rot="5400000" flipH="1" flipV="1">
              <a:off x="6071844" y="3045018"/>
              <a:ext cx="381965" cy="1588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矢印コネクタ 65"/>
            <p:cNvCxnSpPr/>
            <p:nvPr/>
          </p:nvCxnSpPr>
          <p:spPr bwMode="auto">
            <a:xfrm rot="16200000" flipH="1">
              <a:off x="6389090" y="2785739"/>
              <a:ext cx="252835" cy="3378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矢印コネクタ 67"/>
            <p:cNvCxnSpPr/>
            <p:nvPr/>
          </p:nvCxnSpPr>
          <p:spPr bwMode="auto">
            <a:xfrm rot="16200000" flipH="1">
              <a:off x="5853123" y="3338832"/>
              <a:ext cx="252835" cy="3378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矢印コネクタ 68"/>
            <p:cNvCxnSpPr/>
            <p:nvPr/>
          </p:nvCxnSpPr>
          <p:spPr bwMode="auto">
            <a:xfrm rot="16200000" flipH="1">
              <a:off x="6397653" y="3369654"/>
              <a:ext cx="252835" cy="3378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矢印コネクタ 69"/>
            <p:cNvCxnSpPr/>
            <p:nvPr/>
          </p:nvCxnSpPr>
          <p:spPr bwMode="auto">
            <a:xfrm rot="16200000" flipH="1">
              <a:off x="5873671" y="2784029"/>
              <a:ext cx="252835" cy="3378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グループ化 86"/>
          <p:cNvGrpSpPr/>
          <p:nvPr/>
        </p:nvGrpSpPr>
        <p:grpSpPr>
          <a:xfrm>
            <a:off x="5733548" y="5165530"/>
            <a:ext cx="1088916" cy="1089710"/>
            <a:chOff x="5733548" y="5165530"/>
            <a:chExt cx="1088916" cy="1089710"/>
          </a:xfrm>
        </p:grpSpPr>
        <p:sp>
          <p:nvSpPr>
            <p:cNvPr id="76" name="円/楕円 75"/>
            <p:cNvSpPr/>
            <p:nvPr/>
          </p:nvSpPr>
          <p:spPr bwMode="auto">
            <a:xfrm>
              <a:off x="5733548" y="5165530"/>
              <a:ext cx="1088916" cy="108891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77" name="円/楕円 76"/>
            <p:cNvSpPr/>
            <p:nvPr/>
          </p:nvSpPr>
          <p:spPr bwMode="auto">
            <a:xfrm>
              <a:off x="6040854" y="5472836"/>
              <a:ext cx="474304" cy="47430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cxnSp>
          <p:nvCxnSpPr>
            <p:cNvPr id="78" name="直線矢印コネクタ 77"/>
            <p:cNvCxnSpPr>
              <a:stCxn id="77" idx="0"/>
              <a:endCxn id="76" idx="0"/>
            </p:cNvCxnSpPr>
            <p:nvPr/>
          </p:nvCxnSpPr>
          <p:spPr bwMode="auto">
            <a:xfrm rot="5400000" flipH="1" flipV="1">
              <a:off x="6124353" y="5319183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9" name="直線矢印コネクタ 78"/>
            <p:cNvCxnSpPr>
              <a:stCxn id="77" idx="6"/>
              <a:endCxn id="76" idx="6"/>
            </p:cNvCxnSpPr>
            <p:nvPr/>
          </p:nvCxnSpPr>
          <p:spPr bwMode="auto">
            <a:xfrm>
              <a:off x="6515158" y="5709988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0" name="直線矢印コネクタ 79"/>
            <p:cNvCxnSpPr>
              <a:stCxn id="76" idx="4"/>
              <a:endCxn id="77" idx="4"/>
            </p:cNvCxnSpPr>
            <p:nvPr/>
          </p:nvCxnSpPr>
          <p:spPr bwMode="auto">
            <a:xfrm rot="5400000" flipH="1">
              <a:off x="6124353" y="6100793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1" name="直線矢印コネクタ 80"/>
            <p:cNvCxnSpPr>
              <a:stCxn id="76" idx="2"/>
              <a:endCxn id="77" idx="2"/>
            </p:cNvCxnSpPr>
            <p:nvPr/>
          </p:nvCxnSpPr>
          <p:spPr bwMode="auto">
            <a:xfrm rot="10800000" flipH="1">
              <a:off x="5733548" y="5709988"/>
              <a:ext cx="30730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2" name="直線矢印コネクタ 81"/>
            <p:cNvCxnSpPr/>
            <p:nvPr/>
          </p:nvCxnSpPr>
          <p:spPr bwMode="auto">
            <a:xfrm rot="5400000" flipH="1" flipV="1">
              <a:off x="6090680" y="5701059"/>
              <a:ext cx="381965" cy="1588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矢印コネクタ 82"/>
            <p:cNvCxnSpPr/>
            <p:nvPr/>
          </p:nvCxnSpPr>
          <p:spPr bwMode="auto">
            <a:xfrm rot="16200000" flipH="1">
              <a:off x="6407926" y="5441780"/>
              <a:ext cx="252835" cy="3378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矢印コネクタ 83"/>
            <p:cNvCxnSpPr/>
            <p:nvPr/>
          </p:nvCxnSpPr>
          <p:spPr bwMode="auto">
            <a:xfrm rot="16200000" flipH="1">
              <a:off x="5871959" y="5994873"/>
              <a:ext cx="252835" cy="3378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矢印コネクタ 84"/>
            <p:cNvCxnSpPr/>
            <p:nvPr/>
          </p:nvCxnSpPr>
          <p:spPr bwMode="auto">
            <a:xfrm rot="16200000" flipH="1">
              <a:off x="6416489" y="6025695"/>
              <a:ext cx="252835" cy="3378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矢印コネクタ 85"/>
            <p:cNvCxnSpPr/>
            <p:nvPr/>
          </p:nvCxnSpPr>
          <p:spPr bwMode="auto">
            <a:xfrm rot="16200000" flipH="1">
              <a:off x="5892507" y="5440070"/>
              <a:ext cx="252835" cy="3378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テキスト ボックス 66"/>
          <p:cNvSpPr txBox="1"/>
          <p:nvPr/>
        </p:nvSpPr>
        <p:spPr>
          <a:xfrm>
            <a:off x="5971142" y="84829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L=0</a:t>
            </a:r>
            <a:endParaRPr kumimoji="1" lang="ja-JP" altLang="en-US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7820140" y="846461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L=1</a:t>
            </a:r>
            <a:endParaRPr kumimoji="1" lang="ja-JP" altLang="en-US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6786391" y="1498295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ΔT=0</a:t>
            </a:r>
          </a:p>
          <a:p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ΔS=0</a:t>
            </a:r>
            <a:endParaRPr kumimoji="1" lang="ja-JP" altLang="en-US" sz="16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6784555" y="2752382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ΔT=0</a:t>
            </a:r>
          </a:p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ΔS=1</a:t>
            </a:r>
            <a:endParaRPr kumimoji="1" lang="ja-JP" altLang="en-US" sz="16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6727634" y="4083588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ΔT=1</a:t>
            </a:r>
          </a:p>
          <a:p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ΔS=0</a:t>
            </a:r>
            <a:endParaRPr kumimoji="1" lang="ja-JP" altLang="en-US" sz="16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6758848" y="5381740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ΔT=1</a:t>
            </a:r>
          </a:p>
          <a:p>
            <a:r>
              <a:rPr kumimoji="1" lang="en-US" altLang="ja-JP" sz="16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ΔS=1</a:t>
            </a:r>
            <a:endParaRPr kumimoji="1" lang="ja-JP" altLang="en-US" sz="16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5706735" y="631266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IVSM(GT)</a:t>
            </a:r>
            <a:endParaRPr kumimoji="1" lang="ja-JP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7875224" y="632184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</a:rPr>
              <a:t>SDR</a:t>
            </a:r>
            <a:endParaRPr kumimoji="1" lang="ja-JP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99142" y="152400"/>
            <a:ext cx="7315200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Previous Studies of SDR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229474"/>
            <a:ext cx="7467600" cy="5029200"/>
          </a:xfrm>
        </p:spPr>
        <p:txBody>
          <a:bodyPr/>
          <a:lstStyle/>
          <a:p>
            <a:r>
              <a:rPr kumimoji="1" lang="en-US" altLang="ja-JP" sz="2000" dirty="0" smtClean="0"/>
              <a:t>Theoretical predictions</a:t>
            </a:r>
          </a:p>
          <a:p>
            <a:pPr lvl="1"/>
            <a:r>
              <a:rPr kumimoji="1" lang="en-US" altLang="ja-JP" sz="1800" dirty="0" smtClean="0"/>
              <a:t>2p2h effects in 2</a:t>
            </a:r>
            <a:r>
              <a:rPr kumimoji="1" lang="en-US" altLang="ja-JP" sz="1800" baseline="30000" dirty="0" smtClean="0"/>
              <a:t>nd</a:t>
            </a:r>
            <a:r>
              <a:rPr kumimoji="1" lang="en-US" altLang="ja-JP" sz="1800" dirty="0" smtClean="0"/>
              <a:t>-order RPA (SRPA)</a:t>
            </a:r>
          </a:p>
          <a:p>
            <a:pPr lvl="2"/>
            <a:r>
              <a:rPr kumimoji="1" lang="en-US" altLang="ja-JP" sz="1800" dirty="0" smtClean="0"/>
              <a:t>Smear out RPA distributions</a:t>
            </a:r>
          </a:p>
          <a:p>
            <a:pPr lvl="2"/>
            <a:r>
              <a:rPr kumimoji="1" lang="en-US" altLang="ja-JP" sz="1800" dirty="0" smtClean="0"/>
              <a:t>Move strengths to higher energies</a:t>
            </a:r>
          </a:p>
          <a:p>
            <a:pPr lvl="1"/>
            <a:r>
              <a:rPr kumimoji="1" lang="en-US" altLang="ja-JP" sz="1800" dirty="0" smtClean="0"/>
              <a:t>Smearing effects are relatively small in 2-</a:t>
            </a:r>
          </a:p>
          <a:p>
            <a:pPr lvl="2"/>
            <a:r>
              <a:rPr kumimoji="1" lang="en-US" altLang="ja-JP" sz="1800" dirty="0" smtClean="0"/>
              <a:t>2- has large </a:t>
            </a:r>
            <a:r>
              <a:rPr kumimoji="1" lang="en-US" altLang="ja-JP" sz="1800" dirty="0" err="1" smtClean="0"/>
              <a:t>config</a:t>
            </a:r>
            <a:r>
              <a:rPr kumimoji="1" lang="en-US" altLang="ja-JP" sz="1800" dirty="0" smtClean="0"/>
              <a:t>. compared with 0- and 1-</a:t>
            </a:r>
          </a:p>
          <a:p>
            <a:pPr lvl="2"/>
            <a:r>
              <a:rPr kumimoji="1" lang="en-US" altLang="ja-JP" sz="1800" dirty="0" smtClean="0"/>
              <a:t>2- strength is fragmented in RPA(1p1h)</a:t>
            </a:r>
          </a:p>
          <a:p>
            <a:pPr lvl="2"/>
            <a:r>
              <a:rPr kumimoji="1" lang="en-US" altLang="ja-JP" sz="1800" dirty="0" smtClean="0"/>
              <a:t>0- and 1- strengths </a:t>
            </a:r>
            <a:r>
              <a:rPr kumimoji="1" lang="ja-JP" altLang="en-US" sz="1800" dirty="0" smtClean="0"/>
              <a:t>→ </a:t>
            </a:r>
            <a:r>
              <a:rPr kumimoji="1" lang="en-US" altLang="ja-JP" sz="1800" dirty="0" smtClean="0"/>
              <a:t>2p2h effects</a:t>
            </a:r>
          </a:p>
          <a:p>
            <a:pPr lvl="2"/>
            <a:endParaRPr kumimoji="1" lang="en-US" altLang="ja-JP" sz="1800" dirty="0" smtClean="0"/>
          </a:p>
          <a:p>
            <a:pPr lvl="2"/>
            <a:endParaRPr kumimoji="1" lang="ja-JP" altLang="en-US" sz="1800" dirty="0"/>
          </a:p>
        </p:txBody>
      </p:sp>
      <p:pic>
        <p:nvPicPr>
          <p:cNvPr id="1027" name="Picture 3" descr="C:\Users\wakasa\Desktop\DRO87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7466" y="1722730"/>
            <a:ext cx="2560320" cy="4267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 bwMode="auto">
          <a:xfrm>
            <a:off x="7392318" y="2269475"/>
            <a:ext cx="1597446" cy="2500829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32193" y="152400"/>
            <a:ext cx="7711807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Results of MDA for </a:t>
            </a:r>
            <a:r>
              <a:rPr kumimoji="1" lang="en-US" altLang="ja-JP" sz="3200" baseline="30000" dirty="0" smtClean="0">
                <a:solidFill>
                  <a:schemeClr val="accent6"/>
                </a:solidFill>
              </a:rPr>
              <a:t>208</a:t>
            </a:r>
            <a:r>
              <a:rPr kumimoji="1" lang="en-US" altLang="ja-JP" sz="3200" dirty="0" smtClean="0">
                <a:solidFill>
                  <a:schemeClr val="accent6"/>
                </a:solidFill>
              </a:rPr>
              <a:t>Pb(</a:t>
            </a:r>
            <a:r>
              <a:rPr kumimoji="1" lang="en-US" altLang="ja-JP" sz="3200" dirty="0" err="1" smtClean="0">
                <a:solidFill>
                  <a:schemeClr val="accent6"/>
                </a:solidFill>
              </a:rPr>
              <a:t>p,n</a:t>
            </a:r>
            <a:r>
              <a:rPr kumimoji="1" lang="en-US" altLang="ja-JP" sz="3200" dirty="0" smtClean="0">
                <a:solidFill>
                  <a:schemeClr val="accent6"/>
                </a:solidFill>
              </a:rPr>
              <a:t>)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pic>
        <p:nvPicPr>
          <p:cNvPr id="27650" name="Picture 2" descr="C:\Users\wakasa\Desktop\mda_sd_022de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544" y="2064783"/>
            <a:ext cx="3355975" cy="4068763"/>
          </a:xfrm>
          <a:prstGeom prst="rect">
            <a:avLst/>
          </a:prstGeom>
          <a:noFill/>
        </p:spPr>
      </p:pic>
      <p:pic>
        <p:nvPicPr>
          <p:cNvPr id="27651" name="Picture 3" descr="C:\Users\wakasa\Desktop\mda_sd_040de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1229" y="2076259"/>
            <a:ext cx="3355975" cy="4068763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2886423" y="2214390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ヒラギノ丸ゴ StdN W6" pitchFamily="34" charset="-128"/>
                <a:ea typeface="ヒラギノ丸ゴ StdN W6" pitchFamily="34" charset="-128"/>
              </a:rPr>
              <a:t>2.3°</a:t>
            </a:r>
            <a:endParaRPr kumimoji="1" lang="ja-JP" altLang="en-US" sz="24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09984" y="2223571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ヒラギノ丸ゴ StdN W6" pitchFamily="34" charset="-128"/>
                <a:ea typeface="ヒラギノ丸ゴ StdN W6" pitchFamily="34" charset="-128"/>
              </a:rPr>
              <a:t>4.0°</a:t>
            </a:r>
            <a:endParaRPr kumimoji="1" lang="ja-JP" altLang="en-US" sz="24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53243" y="2190520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GTGR</a:t>
            </a:r>
            <a:endParaRPr kumimoji="1" lang="ja-JP" altLang="en-US" sz="24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034453" y="3070034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SDR</a:t>
            </a:r>
            <a:endParaRPr kumimoji="1" lang="ja-JP" altLang="en-US" sz="24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03778" y="2913962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SDR</a:t>
            </a:r>
            <a:endParaRPr kumimoji="1" lang="ja-JP" altLang="en-US" sz="24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04330" y="3055346"/>
            <a:ext cx="14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0</a:t>
            </a:r>
            <a:r>
              <a:rPr kumimoji="1" lang="en-US" altLang="ja-JP" sz="2400" baseline="300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(SDR)</a:t>
            </a:r>
            <a:endParaRPr kumimoji="1" lang="ja-JP" altLang="en-US" sz="24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04330" y="3593336"/>
            <a:ext cx="14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1</a:t>
            </a:r>
            <a:r>
              <a:rPr kumimoji="1" lang="en-US" altLang="ja-JP" sz="2400" baseline="300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kumimoji="1" lang="en-US" altLang="ja-JP" sz="2400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(SDR)</a:t>
            </a:r>
            <a:endParaRPr kumimoji="1" lang="ja-JP" altLang="en-US" sz="2400" dirty="0">
              <a:solidFill>
                <a:srgbClr val="00B05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504330" y="4142343"/>
            <a:ext cx="14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2</a:t>
            </a:r>
            <a:r>
              <a:rPr kumimoji="1" lang="en-US" altLang="ja-JP" sz="2400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kumimoji="1" lang="en-US" altLang="ja-JP" sz="24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(SDR)</a:t>
            </a:r>
            <a:endParaRPr kumimoji="1" lang="ja-JP" altLang="en-US" sz="24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504330" y="2469615"/>
            <a:ext cx="123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1</a:t>
            </a:r>
            <a:r>
              <a:rPr kumimoji="1" lang="en-US" altLang="ja-JP" sz="24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+</a:t>
            </a:r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(GT)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6" name="左中かっこ 15"/>
          <p:cNvSpPr/>
          <p:nvPr/>
        </p:nvSpPr>
        <p:spPr bwMode="auto">
          <a:xfrm>
            <a:off x="7469436" y="3062689"/>
            <a:ext cx="88135" cy="1531345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044540"/>
            <a:ext cx="9144000" cy="5690171"/>
          </a:xfrm>
        </p:spPr>
        <p:txBody>
          <a:bodyPr/>
          <a:lstStyle/>
          <a:p>
            <a:r>
              <a:rPr kumimoji="1" lang="en-US" altLang="ja-JP" sz="2000" dirty="0" smtClean="0"/>
              <a:t>Spin-</a:t>
            </a:r>
            <a:r>
              <a:rPr kumimoji="1" lang="en-US" altLang="ja-JP" sz="2000" dirty="0" err="1" smtClean="0"/>
              <a:t>isospin</a:t>
            </a:r>
            <a:r>
              <a:rPr kumimoji="1" lang="en-US" altLang="ja-JP" sz="2000" dirty="0" smtClean="0"/>
              <a:t> transition operators</a:t>
            </a:r>
          </a:p>
          <a:p>
            <a:endParaRPr kumimoji="1" lang="en-US" altLang="ja-JP" sz="2000" dirty="0"/>
          </a:p>
          <a:p>
            <a:pPr lvl="1"/>
            <a:endParaRPr kumimoji="1" lang="en-US" altLang="ja-JP" sz="2000" dirty="0" smtClean="0"/>
          </a:p>
          <a:p>
            <a:pPr lvl="1"/>
            <a:endParaRPr kumimoji="1" lang="en-US" altLang="ja-JP" sz="2000" dirty="0"/>
          </a:p>
          <a:p>
            <a:pPr lvl="1"/>
            <a:endParaRPr kumimoji="1" lang="en-US" altLang="ja-JP" sz="2000" dirty="0" smtClean="0"/>
          </a:p>
          <a:p>
            <a:pPr lvl="1"/>
            <a:endParaRPr kumimoji="1" lang="en-US" altLang="ja-JP" sz="2000" dirty="0"/>
          </a:p>
          <a:p>
            <a:r>
              <a:rPr kumimoji="1" lang="en-US" altLang="ja-JP" sz="2000" dirty="0" smtClean="0"/>
              <a:t>Model-independent sum-rule</a:t>
            </a:r>
          </a:p>
          <a:p>
            <a:endParaRPr kumimoji="1" lang="en-US" altLang="ja-JP" sz="2000" dirty="0"/>
          </a:p>
          <a:p>
            <a:endParaRPr kumimoji="1" lang="en-US" altLang="ja-JP" sz="2000" dirty="0" smtClean="0"/>
          </a:p>
          <a:p>
            <a:r>
              <a:rPr kumimoji="1" lang="en-US" altLang="ja-JP" sz="2000" dirty="0" smtClean="0"/>
              <a:t>Fermi and GT sum rule</a:t>
            </a:r>
          </a:p>
          <a:p>
            <a:endParaRPr kumimoji="1" lang="en-US" altLang="ja-JP" sz="2000" dirty="0"/>
          </a:p>
        </p:txBody>
      </p:sp>
      <p:sp>
        <p:nvSpPr>
          <p:cNvPr id="14" name="正方形/長方形 13"/>
          <p:cNvSpPr/>
          <p:nvPr/>
        </p:nvSpPr>
        <p:spPr bwMode="auto">
          <a:xfrm>
            <a:off x="5866544" y="4602822"/>
            <a:ext cx="3113069" cy="21267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84395" y="152400"/>
            <a:ext cx="8013843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Spin-</a:t>
            </a:r>
            <a:r>
              <a:rPr kumimoji="1" lang="en-US" altLang="ja-JP" sz="3200" dirty="0" err="1" smtClean="0">
                <a:solidFill>
                  <a:schemeClr val="accent6"/>
                </a:solidFill>
              </a:rPr>
              <a:t>Isospin</a:t>
            </a:r>
            <a:r>
              <a:rPr kumimoji="1" lang="en-US" altLang="ja-JP" sz="3200" dirty="0" smtClean="0">
                <a:solidFill>
                  <a:schemeClr val="accent6"/>
                </a:solidFill>
              </a:rPr>
              <a:t> Modes and Sum Rule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pic>
        <p:nvPicPr>
          <p:cNvPr id="59394" name="Picture 2" descr="\begin{align*}&#10;O_J^{\tau^\pm}=\sum_{i=1}^A r_i^LY_L(\hat{r}_i)\textcolor[rgb]{1,0,0}{t_i^\pm}&#10;\end{align*}&#10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4121" y="1447835"/>
            <a:ext cx="2953703" cy="820103"/>
          </a:xfrm>
          <a:prstGeom prst="rect">
            <a:avLst/>
          </a:prstGeom>
          <a:noFill/>
        </p:spPr>
      </p:pic>
      <p:pic>
        <p:nvPicPr>
          <p:cNvPr id="59396" name="Picture 4" descr="\begin{align*}&#10;O_J^{\sigma\tau^\pm}=\sum_{i=1}^A r_i^L\left[Y_L(\hat{r}_i)\otimes\textcolor[rgb]{0,0,1}{\vec{\sigma}_i}\right]_{J}\textcolor[rgb]{1,0,0}{t_i^\pm}&#10;\end{align*}&#10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4117" y="2372509"/>
            <a:ext cx="4247198" cy="820103"/>
          </a:xfrm>
          <a:prstGeom prst="rect">
            <a:avLst/>
          </a:prstGeom>
          <a:noFill/>
        </p:spPr>
      </p:pic>
      <p:pic>
        <p:nvPicPr>
          <p:cNvPr id="59398" name="Picture 6" descr="\begin{align*}&#10;S_J^--S_J^+=\frac{(2J+1)}{4\pi}\left(N\langle \textcolor[rgb]{0,0,1}{r_n}^{2J}\rangle-Z\langle \textcolor[rgb]{1,0,0}{r_p}^{2J}\rangle\right)&#10;\end{align*}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4362" y="3703174"/>
            <a:ext cx="5740718" cy="626745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1119881" y="1695236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4">
                    <a:lumMod val="7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Spin-scalar</a:t>
            </a:r>
            <a:endParaRPr kumimoji="1" lang="ja-JP" altLang="en-US" dirty="0">
              <a:solidFill>
                <a:schemeClr val="accent4">
                  <a:lumMod val="7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07896" y="2587373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>
                    <a:lumMod val="7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Spin-vector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59400" name="Picture 8" descr="\begin{align*}&#10;S^-(\mathrm F)-S^+(\mathrm F)=\textcolor[rgb]{1,0,0}{N-Z}&#10;\end{align*}&#10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6145" y="4952845"/>
            <a:ext cx="3433763" cy="306705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553100" y="4621664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4">
                    <a:lumMod val="7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Fermi</a:t>
            </a:r>
            <a:endParaRPr kumimoji="1" lang="ja-JP" altLang="en-US" dirty="0">
              <a:solidFill>
                <a:schemeClr val="accent4">
                  <a:lumMod val="7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0842" y="5287769"/>
            <a:ext cx="178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>
                    <a:lumMod val="75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Gamow-Teller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59402" name="Picture 10" descr="\begin{align*}&#10;S^-(\mathrm{GT})-S^+(\mathrm{GT})=\textcolor[rgb]{0,0,1}{3(N-Z)}&#10;\end{align*}&#10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5598" y="5661761"/>
            <a:ext cx="4360545" cy="306705"/>
          </a:xfrm>
          <a:prstGeom prst="rect">
            <a:avLst/>
          </a:prstGeom>
          <a:noFill/>
        </p:spPr>
      </p:pic>
      <p:pic>
        <p:nvPicPr>
          <p:cNvPr id="13" name="Picture 15" descr="bgt_gaard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1420" y="4730337"/>
            <a:ext cx="2745638" cy="1923898"/>
          </a:xfrm>
          <a:prstGeom prst="rect">
            <a:avLst/>
          </a:prstGeom>
          <a:noFill/>
        </p:spPr>
      </p:pic>
      <p:sp>
        <p:nvSpPr>
          <p:cNvPr id="15" name="左中かっこ 14"/>
          <p:cNvSpPr/>
          <p:nvPr/>
        </p:nvSpPr>
        <p:spPr bwMode="auto">
          <a:xfrm>
            <a:off x="3236351" y="6072028"/>
            <a:ext cx="133564" cy="693506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78778" y="6082303"/>
            <a:ext cx="2071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u="sng" dirty="0" smtClean="0">
                <a:solidFill>
                  <a:schemeClr val="accent1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50% quenching </a:t>
            </a:r>
            <a:br>
              <a:rPr kumimoji="1" lang="en-US" altLang="ja-JP" u="sng" dirty="0" smtClean="0">
                <a:solidFill>
                  <a:schemeClr val="accent1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</a:br>
            <a:r>
              <a:rPr kumimoji="1" lang="en-US" altLang="ja-JP" u="sng" dirty="0" smtClean="0">
                <a:solidFill>
                  <a:schemeClr val="accent1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of GTGR</a:t>
            </a:r>
            <a:endParaRPr kumimoji="1" lang="ja-JP" altLang="en-US" u="sng" dirty="0">
              <a:solidFill>
                <a:schemeClr val="accent1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378478" y="6026736"/>
            <a:ext cx="24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2p2h (</a:t>
            </a:r>
            <a:r>
              <a:rPr kumimoji="1" lang="en-US" altLang="ja-JP" dirty="0" err="1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Config</a:t>
            </a:r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. Mix.)</a:t>
            </a:r>
            <a:endParaRPr kumimoji="1" lang="ja-JP" altLang="en-US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66493" y="6416750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Quark (Δ)</a:t>
            </a:r>
            <a:endParaRPr kumimoji="1" lang="ja-JP" altLang="en-US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835720" y="4140487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chemeClr val="accent4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p-radius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405899" y="4149049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solidFill>
                  <a:schemeClr val="accent6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n</a:t>
            </a:r>
            <a:r>
              <a:rPr kumimoji="1" lang="en-US" altLang="ja-JP" i="1" dirty="0" smtClean="0">
                <a:solidFill>
                  <a:schemeClr val="accent6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-radius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061813" y="3844887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7030A0"/>
                </a:solidFill>
                <a:latin typeface="ヒラギノ丸ゴ StdN W6" pitchFamily="34" charset="-128"/>
                <a:ea typeface="ヒラギノ丸ゴ StdN W6" pitchFamily="34" charset="-128"/>
              </a:rPr>
              <a:t>(</a:t>
            </a:r>
            <a:r>
              <a:rPr kumimoji="1" lang="ja-JP" altLang="en-US" dirty="0" smtClean="0">
                <a:solidFill>
                  <a:srgbClr val="7030A0"/>
                </a:solidFill>
                <a:latin typeface="ヒラギノ丸ゴ StdN W6" pitchFamily="34" charset="-128"/>
                <a:ea typeface="ヒラギノ丸ゴ StdN W6" pitchFamily="34" charset="-128"/>
              </a:rPr>
              <a:t>～</a:t>
            </a:r>
            <a:r>
              <a:rPr kumimoji="1" lang="en-US" altLang="ja-JP" dirty="0" smtClean="0">
                <a:solidFill>
                  <a:srgbClr val="7030A0"/>
                </a:solidFill>
                <a:latin typeface="ヒラギノ丸ゴ StdN W6" pitchFamily="34" charset="-128"/>
                <a:ea typeface="ヒラギノ丸ゴ StdN W6" pitchFamily="34" charset="-128"/>
              </a:rPr>
              <a:t>S</a:t>
            </a:r>
            <a:r>
              <a:rPr kumimoji="1" lang="en-US" altLang="ja-JP" baseline="30000" dirty="0" smtClean="0">
                <a:solidFill>
                  <a:srgbClr val="7030A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kumimoji="1" lang="en-US" altLang="ja-JP" baseline="-25000" dirty="0" smtClean="0">
                <a:solidFill>
                  <a:srgbClr val="7030A0"/>
                </a:solidFill>
                <a:latin typeface="ヒラギノ丸ゴ StdN W6" pitchFamily="34" charset="-128"/>
                <a:ea typeface="ヒラギノ丸ゴ StdN W6" pitchFamily="34" charset="-128"/>
              </a:rPr>
              <a:t>J</a:t>
            </a:r>
            <a:r>
              <a:rPr kumimoji="1" lang="en-US" altLang="ja-JP" dirty="0" smtClean="0">
                <a:solidFill>
                  <a:srgbClr val="7030A0"/>
                </a:solidFill>
                <a:latin typeface="ヒラギノ丸ゴ StdN W6" pitchFamily="34" charset="-128"/>
                <a:ea typeface="ヒラギノ丸ゴ StdN W6" pitchFamily="34" charset="-128"/>
              </a:rPr>
              <a:t> for N</a:t>
            </a:r>
            <a:r>
              <a:rPr kumimoji="1" lang="ja-JP" altLang="en-US" dirty="0" smtClean="0">
                <a:solidFill>
                  <a:srgbClr val="7030A0"/>
                </a:solidFill>
                <a:latin typeface="ヒラギノ丸ゴ StdN W6" pitchFamily="34" charset="-128"/>
                <a:ea typeface="ヒラギノ丸ゴ StdN W6" pitchFamily="34" charset="-128"/>
              </a:rPr>
              <a:t>≫</a:t>
            </a:r>
            <a:r>
              <a:rPr kumimoji="1" lang="en-US" altLang="ja-JP" dirty="0" smtClean="0">
                <a:solidFill>
                  <a:srgbClr val="7030A0"/>
                </a:solidFill>
                <a:latin typeface="ヒラギノ丸ゴ StdN W6" pitchFamily="34" charset="-128"/>
                <a:ea typeface="ヒラギノ丸ゴ StdN W6" pitchFamily="34" charset="-128"/>
              </a:rPr>
              <a:t>Z)</a:t>
            </a:r>
            <a:endParaRPr kumimoji="1" lang="ja-JP" altLang="en-US" dirty="0">
              <a:solidFill>
                <a:srgbClr val="7030A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58908" y="69974"/>
            <a:ext cx="7520683" cy="914400"/>
          </a:xfrm>
        </p:spPr>
        <p:txBody>
          <a:bodyPr/>
          <a:lstStyle/>
          <a:p>
            <a:r>
              <a:rPr kumimoji="1" lang="el-GR" altLang="ja-JP" sz="3200" b="0" dirty="0" smtClean="0">
                <a:solidFill>
                  <a:schemeClr val="accent6"/>
                </a:solidFill>
              </a:rPr>
              <a:t>π</a:t>
            </a:r>
            <a:r>
              <a:rPr kumimoji="1" lang="en-US" altLang="ja-JP" sz="3200" b="0" dirty="0" smtClean="0">
                <a:solidFill>
                  <a:schemeClr val="accent6"/>
                </a:solidFill>
              </a:rPr>
              <a:t>+</a:t>
            </a:r>
            <a:r>
              <a:rPr kumimoji="1" lang="en-US" altLang="ja-JP" sz="3200" b="0" dirty="0" err="1" smtClean="0">
                <a:solidFill>
                  <a:schemeClr val="accent6"/>
                </a:solidFill>
              </a:rPr>
              <a:t>ρ+g</a:t>
            </a:r>
            <a:r>
              <a:rPr kumimoji="1" lang="en-US" altLang="ja-JP" sz="3200" b="0" dirty="0" smtClean="0">
                <a:solidFill>
                  <a:schemeClr val="accent6"/>
                </a:solidFill>
              </a:rPr>
              <a:t>’ model and Δ Effects</a:t>
            </a:r>
            <a:endParaRPr kumimoji="1" lang="ja-JP" altLang="en-US" sz="3200" b="0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28596" y="1071546"/>
            <a:ext cx="8715404" cy="5786454"/>
          </a:xfrm>
        </p:spPr>
        <p:txBody>
          <a:bodyPr>
            <a:normAutofit/>
          </a:bodyPr>
          <a:lstStyle/>
          <a:p>
            <a:r>
              <a:rPr kumimoji="1" lang="en-US" altLang="ja-JP" sz="2000" dirty="0" smtClean="0"/>
              <a:t>Effective Interaction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kumimoji="1" lang="el-GR" altLang="ja-JP" sz="2000" dirty="0" smtClean="0"/>
              <a:t>π</a:t>
            </a:r>
            <a:r>
              <a:rPr kumimoji="1" lang="en-US" altLang="ja-JP" sz="2000" dirty="0" smtClean="0"/>
              <a:t>+</a:t>
            </a:r>
            <a:r>
              <a:rPr kumimoji="1" lang="en-US" altLang="ja-JP" sz="2000" dirty="0" err="1" smtClean="0"/>
              <a:t>ρ+g</a:t>
            </a:r>
            <a:r>
              <a:rPr kumimoji="1" lang="en-US" altLang="ja-JP" sz="2000" dirty="0" smtClean="0"/>
              <a:t>’  model</a:t>
            </a:r>
          </a:p>
          <a:p>
            <a:pPr lvl="1"/>
            <a:r>
              <a:rPr lang="en-US" altLang="ja-JP" sz="1800" dirty="0" smtClean="0">
                <a:solidFill>
                  <a:schemeClr val="accent4">
                    <a:lumMod val="50000"/>
                  </a:schemeClr>
                </a:solidFill>
              </a:rPr>
              <a:t>Spin-longitudinal</a:t>
            </a:r>
          </a:p>
          <a:p>
            <a:pPr lvl="1"/>
            <a:r>
              <a:rPr kumimoji="1" lang="en-US" altLang="ja-JP" sz="1800" dirty="0" smtClean="0">
                <a:solidFill>
                  <a:schemeClr val="accent6">
                    <a:lumMod val="50000"/>
                  </a:schemeClr>
                </a:solidFill>
              </a:rPr>
              <a:t>Spin-transverse</a:t>
            </a:r>
          </a:p>
          <a:p>
            <a:r>
              <a:rPr lang="en-US" altLang="ja-JP" sz="2000" dirty="0" smtClean="0"/>
              <a:t>NN(p-h) effective Interaction</a:t>
            </a:r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r>
              <a:rPr kumimoji="1" lang="en-US" altLang="ja-JP" sz="2000" dirty="0" smtClean="0"/>
              <a:t>Extension to N+Δ system for LM interaction</a:t>
            </a:r>
          </a:p>
        </p:txBody>
      </p:sp>
      <p:pic>
        <p:nvPicPr>
          <p:cNvPr id="8" name="Picture 6" descr="C:\Users\wakasa2\Desktop\vph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56300" y="958849"/>
            <a:ext cx="300990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直線矢印コネクタ 9"/>
          <p:cNvCxnSpPr/>
          <p:nvPr/>
        </p:nvCxnSpPr>
        <p:spPr bwMode="auto">
          <a:xfrm rot="5400000" flipH="1" flipV="1">
            <a:off x="6547644" y="1710530"/>
            <a:ext cx="803275" cy="158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四角形吹き出し 17"/>
          <p:cNvSpPr/>
          <p:nvPr/>
        </p:nvSpPr>
        <p:spPr>
          <a:xfrm>
            <a:off x="857224" y="2071198"/>
            <a:ext cx="2000264" cy="285752"/>
          </a:xfrm>
          <a:prstGeom prst="wedgeRectCallout">
            <a:avLst>
              <a:gd name="adj1" fmla="val 44064"/>
              <a:gd name="adj2" fmla="val -14598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Longitudinal (π)</a:t>
            </a:r>
            <a:endParaRPr kumimoji="1" lang="ja-JP" altLang="en-US" sz="16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9" name="四角形吹き出し 18"/>
          <p:cNvSpPr/>
          <p:nvPr/>
        </p:nvSpPr>
        <p:spPr>
          <a:xfrm>
            <a:off x="3286116" y="2071198"/>
            <a:ext cx="2000264" cy="285752"/>
          </a:xfrm>
          <a:prstGeom prst="wedgeRectCallout">
            <a:avLst>
              <a:gd name="adj1" fmla="val -39745"/>
              <a:gd name="adj2" fmla="val -14598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latin typeface="ヒラギノ丸ゴ StdN W6" pitchFamily="34" charset="-128"/>
                <a:ea typeface="ヒラギノ丸ゴ StdN W6" pitchFamily="34" charset="-128"/>
              </a:rPr>
              <a:t>Transverse (ρ)</a:t>
            </a:r>
            <a:endParaRPr kumimoji="1" lang="ja-JP" altLang="en-US" sz="16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80479" y="4371069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π</a:t>
            </a:r>
            <a:r>
              <a:rPr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-exchange</a:t>
            </a:r>
            <a:endParaRPr kumimoji="1" lang="ja-JP" altLang="en-US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152769" y="5269890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ρ-exchange</a:t>
            </a:r>
            <a:endParaRPr kumimoji="1" lang="ja-JP" altLang="en-US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299372" y="4400942"/>
            <a:ext cx="277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  <a:latin typeface="ヒラギノ丸ゴ StdN W6" pitchFamily="34" charset="-128"/>
                <a:ea typeface="ヒラギノ丸ゴ StdN W6" pitchFamily="34" charset="-128"/>
              </a:rPr>
              <a:t>Short-range repulsion</a:t>
            </a:r>
            <a:endParaRPr kumimoji="1" lang="ja-JP" altLang="en-US" dirty="0">
              <a:solidFill>
                <a:srgbClr val="00B05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>
            <a:off x="2951018" y="4416955"/>
            <a:ext cx="2147455" cy="1588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2964872" y="5331355"/>
            <a:ext cx="2369128" cy="1752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5433159" y="4290086"/>
            <a:ext cx="457200" cy="158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5641444" y="5177244"/>
            <a:ext cx="457200" cy="158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\begin{align*}&#10;V_{\rm eff}=\textcolor[rgb]{1,0,0}{V_L}+\textcolor[rgb]{0,0,1}{V_T}&#10;\end{align*}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7429" y="1491467"/>
            <a:ext cx="2006917" cy="226695"/>
          </a:xfrm>
          <a:prstGeom prst="rect">
            <a:avLst/>
          </a:prstGeom>
          <a:noFill/>
        </p:spPr>
      </p:pic>
      <p:pic>
        <p:nvPicPr>
          <p:cNvPr id="2052" name="Picture 4" descr="\begin{align*}&#10;\textcolor[rgb]{1,0,0}{V_L}=\textcolor[rgb]{1,0,0}{V_L^{\pi}} + \textcolor[rgb]{0,0.6,0}{V_L^{\rm LM}}&#10;\end{align*}&#10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53580" y="2678988"/>
            <a:ext cx="2233613" cy="333375"/>
          </a:xfrm>
          <a:prstGeom prst="rect">
            <a:avLst/>
          </a:prstGeom>
          <a:noFill/>
        </p:spPr>
      </p:pic>
      <p:pic>
        <p:nvPicPr>
          <p:cNvPr id="2054" name="Picture 6" descr="\begin{align*}&#10;\textcolor[rgb]{0,0,1}{V_T}=\textcolor[rgb]{0,0,1}{V_T^{\rho}} + \textcolor[rgb]{0,0.6,0}{V_T^{\rm LM}}&#10;\end{align*}&#10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33032" y="3048857"/>
            <a:ext cx="2206943" cy="333375"/>
          </a:xfrm>
          <a:prstGeom prst="rect">
            <a:avLst/>
          </a:prstGeom>
          <a:noFill/>
        </p:spPr>
      </p:pic>
      <p:pic>
        <p:nvPicPr>
          <p:cNvPr id="2056" name="Picture 8" descr="\begin{align*}&#10;\textcolor[rgb]{1,0,0}{V_L(q,\omega)}&#10;=&#10;\frac{f_{\pi NN}^2}{m_\pi^2}&#10;\left(&#10;\textcolor[rgb]{1,0,0}{\frac{q^2}{\omega^2-q^2-m_\pi^2}\Gamma_{\pi NN}^2} + \textcolor[rgb]{0,0.6,0}{g'_{NN}}&#10;\right)&#10;(\tau_1\cdot\tau_2)&#10;(\sigma_1\cdot\hat{q})&#10;(\sigma_2\cdot\hat{q})&#10;\end{align*}&#10;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1353" y="3778752"/>
            <a:ext cx="7554278" cy="571024"/>
          </a:xfrm>
          <a:prstGeom prst="rect">
            <a:avLst/>
          </a:prstGeom>
          <a:noFill/>
        </p:spPr>
      </p:pic>
      <p:pic>
        <p:nvPicPr>
          <p:cNvPr id="2058" name="Picture 10" descr="\begin{align*}&#10;\textcolor[rgb]{0,0,1}{V_T(q,\omega)}&#10;=&#10;\frac{f_{\pi NN}^2}{m_\pi^2}&#10;\left(&#10;\textcolor[rgb]{0,0,1}{C_\rho\frac{q^2}{\omega^2-q^2-m_\rho^2}\Gamma_{\rho NN}^2} + \textcolor[rgb]{0,0.6,0}{g'_{NN}}&#10;\right)&#10;(\tau_1\cdot\tau_2)&#10;(\sigma_1\times\hat{q})&#10;(\sigma_2\times\hat{q})&#10;\end{align*}&#10;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5674" y="4637498"/>
            <a:ext cx="8083391" cy="654844"/>
          </a:xfrm>
          <a:prstGeom prst="rect">
            <a:avLst/>
          </a:prstGeom>
          <a:noFill/>
        </p:spPr>
      </p:pic>
      <p:pic>
        <p:nvPicPr>
          <p:cNvPr id="2060" name="Picture 12" descr="\begin{align*}&#10;\textcolor[rgb]{0,0.6,0}{V_{N\Delta}^{\rm LM}} = \frac{f_{\pi NN}f_{\pi N\Delta}}{m_\pi^2}\textcolor[rgb]{0,0.6,0}{g'_{N\Delta}}&#10;\end{align*}&#10;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82993" y="5971402"/>
            <a:ext cx="3253740" cy="686753"/>
          </a:xfrm>
          <a:prstGeom prst="rect">
            <a:avLst/>
          </a:prstGeom>
          <a:noFill/>
        </p:spPr>
      </p:pic>
      <p:sp>
        <p:nvSpPr>
          <p:cNvPr id="32" name="テキスト ボックス 31"/>
          <p:cNvSpPr txBox="1"/>
          <p:nvPr/>
        </p:nvSpPr>
        <p:spPr>
          <a:xfrm>
            <a:off x="5024064" y="5959010"/>
            <a:ext cx="3958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>
                <a:solidFill>
                  <a:schemeClr val="accent1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g’</a:t>
            </a:r>
            <a:r>
              <a:rPr kumimoji="1" lang="en-US" altLang="ja-JP" sz="2000" baseline="-25000" dirty="0" err="1" smtClean="0">
                <a:solidFill>
                  <a:schemeClr val="accent1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NN</a:t>
            </a:r>
            <a:r>
              <a:rPr kumimoji="1" lang="en-US" altLang="ja-JP" sz="2000" dirty="0" smtClean="0">
                <a:solidFill>
                  <a:schemeClr val="accent1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: Strength 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“distribution”</a:t>
            </a:r>
          </a:p>
          <a:p>
            <a:r>
              <a:rPr kumimoji="1" lang="en-US" altLang="ja-JP" sz="2000" dirty="0" err="1" smtClean="0">
                <a:solidFill>
                  <a:schemeClr val="accent1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g’</a:t>
            </a:r>
            <a:r>
              <a:rPr kumimoji="1" lang="en-US" altLang="ja-JP" sz="2000" baseline="-25000" dirty="0" err="1" smtClean="0">
                <a:solidFill>
                  <a:schemeClr val="accent1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NΔ</a:t>
            </a:r>
            <a:r>
              <a:rPr kumimoji="1" lang="en-US" altLang="ja-JP" sz="2000" dirty="0" smtClean="0">
                <a:solidFill>
                  <a:schemeClr val="accent1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: Strength </a:t>
            </a:r>
            <a:r>
              <a:rPr kumimoji="1" lang="en-US" altLang="ja-JP" sz="2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“quenching”</a:t>
            </a:r>
            <a:endParaRPr kumimoji="1" lang="ja-JP" altLang="en-US" sz="2000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33" name="左中かっこ 32"/>
          <p:cNvSpPr/>
          <p:nvPr/>
        </p:nvSpPr>
        <p:spPr bwMode="auto">
          <a:xfrm>
            <a:off x="4839128" y="5917914"/>
            <a:ext cx="236306" cy="791111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6123008" y="4155311"/>
            <a:ext cx="2916821" cy="2656389"/>
          </a:xfrm>
          <a:prstGeom prst="rect">
            <a:avLst/>
          </a:prstGeom>
          <a:solidFill>
            <a:schemeClr val="bg1"/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815067" y="1018567"/>
            <a:ext cx="4271058" cy="306729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1522786" y="5193791"/>
            <a:ext cx="2720051" cy="46298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459" name="Rectangle 19"/>
          <p:cNvSpPr>
            <a:spLocks noGrp="1" noChangeArrowheads="1"/>
          </p:cNvSpPr>
          <p:nvPr>
            <p:ph idx="1"/>
          </p:nvPr>
        </p:nvSpPr>
        <p:spPr>
          <a:xfrm>
            <a:off x="9292" y="1181100"/>
            <a:ext cx="8458200" cy="56769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1800" dirty="0" smtClean="0">
                <a:latin typeface="ヒラギノ角ゴ StdN W7" pitchFamily="34" charset="-128"/>
                <a:ea typeface="ヒラギノ角ゴ StdN W7" pitchFamily="34" charset="-128"/>
                <a:cs typeface="ItalicT" pitchFamily="2" charset="0"/>
              </a:rPr>
              <a:t>g’ dependence on GTGR</a:t>
            </a:r>
          </a:p>
          <a:p>
            <a:pPr lvl="1" eaLnBrk="1" hangingPunct="1"/>
            <a:r>
              <a:rPr lang="en-US" altLang="ja-JP" sz="1800" dirty="0" smtClean="0">
                <a:cs typeface="ItalicT" pitchFamily="2" charset="0"/>
              </a:rPr>
              <a:t>RPA(1p1h) by </a:t>
            </a:r>
            <a:r>
              <a:rPr lang="en-US" altLang="ja-JP" sz="1800" dirty="0" err="1" smtClean="0">
                <a:cs typeface="ItalicT" pitchFamily="2" charset="0"/>
              </a:rPr>
              <a:t>Ichimura</a:t>
            </a:r>
            <a:r>
              <a:rPr lang="en-US" altLang="ja-JP" sz="1800" dirty="0" smtClean="0">
                <a:cs typeface="ItalicT" pitchFamily="2" charset="0"/>
              </a:rPr>
              <a:t> group</a:t>
            </a:r>
          </a:p>
          <a:p>
            <a:pPr lvl="1" eaLnBrk="1" hangingPunct="1"/>
            <a:r>
              <a:rPr lang="en-US" altLang="ja-JP" sz="1800" dirty="0" smtClean="0">
                <a:cs typeface="ItalicT" pitchFamily="2" charset="0"/>
              </a:rPr>
              <a:t>GTGR peak position</a:t>
            </a:r>
          </a:p>
          <a:p>
            <a:pPr lvl="2" eaLnBrk="1" hangingPunct="1"/>
            <a:r>
              <a:rPr lang="en-US" altLang="ja-JP" sz="1800" dirty="0" smtClean="0">
                <a:solidFill>
                  <a:srgbClr val="FF0000"/>
                </a:solidFill>
                <a:cs typeface="ItalicT" pitchFamily="2" charset="0"/>
              </a:rPr>
              <a:t>Strongly depends on g’</a:t>
            </a:r>
            <a:r>
              <a:rPr lang="en-US" altLang="ja-JP" sz="1800" i="1" baseline="-25000" dirty="0" smtClean="0">
                <a:solidFill>
                  <a:srgbClr val="FF0000"/>
                </a:solidFill>
                <a:cs typeface="Arial Unicode MS" pitchFamily="50" charset="-128"/>
              </a:rPr>
              <a:t> NN</a:t>
            </a:r>
          </a:p>
          <a:p>
            <a:pPr lvl="2" eaLnBrk="1" hangingPunct="1"/>
            <a:endParaRPr lang="en-US" altLang="ja-JP" sz="1800" dirty="0" smtClean="0">
              <a:cs typeface="Arial Unicode MS" pitchFamily="50" charset="-128"/>
            </a:endParaRPr>
          </a:p>
          <a:p>
            <a:pPr lvl="2" eaLnBrk="1" hangingPunct="1"/>
            <a:endParaRPr lang="en-US" altLang="ja-JP" sz="1800" dirty="0" smtClean="0">
              <a:cs typeface="Arial Unicode MS" pitchFamily="50" charset="-128"/>
            </a:endParaRPr>
          </a:p>
          <a:p>
            <a:pPr lvl="2" eaLnBrk="1" hangingPunct="1"/>
            <a:r>
              <a:rPr lang="en-US" altLang="ja-JP" sz="1800" dirty="0" smtClean="0">
                <a:cs typeface="Arial Unicode MS" pitchFamily="50" charset="-128"/>
              </a:rPr>
              <a:t>Weak </a:t>
            </a:r>
            <a:r>
              <a:rPr lang="en-US" altLang="ja-JP" sz="1800" dirty="0" err="1" smtClean="0">
                <a:cs typeface="Arial Unicode MS" pitchFamily="50" charset="-128"/>
              </a:rPr>
              <a:t>g’</a:t>
            </a:r>
            <a:r>
              <a:rPr lang="en-US" altLang="ja-JP" sz="1800" i="1" baseline="-25000" dirty="0" err="1" smtClean="0">
                <a:cs typeface="Arial Unicode MS" pitchFamily="50" charset="-128"/>
              </a:rPr>
              <a:t>NΔ</a:t>
            </a:r>
            <a:r>
              <a:rPr lang="en-US" altLang="ja-JP" sz="1800" dirty="0" smtClean="0">
                <a:cs typeface="Arial Unicode MS" pitchFamily="50" charset="-128"/>
              </a:rPr>
              <a:t>  dependence</a:t>
            </a:r>
            <a:endParaRPr lang="en-US" altLang="ja-JP" sz="1800" dirty="0" smtClean="0">
              <a:latin typeface="ヒラギノ丸ゴ StdN W6" pitchFamily="34" charset="-128"/>
              <a:ea typeface="ヒラギノ丸ゴ StdN W6" pitchFamily="34" charset="-128"/>
              <a:cs typeface="Arial Unicode MS" pitchFamily="50" charset="-128"/>
            </a:endParaRPr>
          </a:p>
          <a:p>
            <a:pPr eaLnBrk="1" hangingPunct="1"/>
            <a:r>
              <a:rPr lang="en-US" altLang="ja-JP" sz="1800" dirty="0" err="1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g’</a:t>
            </a:r>
            <a:r>
              <a:rPr lang="en-US" altLang="ja-JP" sz="1800" i="1" baseline="-25000" dirty="0" err="1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NΔ</a:t>
            </a:r>
            <a:r>
              <a:rPr lang="en-US" altLang="ja-JP" sz="1800" dirty="0" smtClean="0">
                <a:latin typeface="ヒラギノ角ゴ StdN W7" pitchFamily="34" charset="-128"/>
                <a:ea typeface="ヒラギノ角ゴ StdN W7" pitchFamily="34" charset="-128"/>
                <a:cs typeface="Arial Unicode MS" pitchFamily="50" charset="-128"/>
              </a:rPr>
              <a:t> dep.  on  GT quenching Q</a:t>
            </a:r>
          </a:p>
          <a:p>
            <a:pPr lvl="1" eaLnBrk="1" hangingPunct="1"/>
            <a:r>
              <a:rPr lang="en-US" altLang="ja-JP" sz="1800" dirty="0" smtClean="0">
                <a:cs typeface="Arial Unicode MS" pitchFamily="50" charset="-128"/>
              </a:rPr>
              <a:t>Q=0.86±0.07</a:t>
            </a:r>
          </a:p>
          <a:p>
            <a:pPr lvl="2"/>
            <a:r>
              <a:rPr lang="en-US" altLang="ja-JP" sz="1800" dirty="0" smtClean="0">
                <a:solidFill>
                  <a:srgbClr val="0070C0"/>
                </a:solidFill>
                <a:cs typeface="Arial Unicode MS" pitchFamily="50" charset="-128"/>
              </a:rPr>
              <a:t>2p2h effects are dominant</a:t>
            </a:r>
          </a:p>
          <a:p>
            <a:pPr lvl="1" eaLnBrk="1" hangingPunct="1"/>
            <a:r>
              <a:rPr lang="en-US" altLang="ja-JP" sz="1800" dirty="0" smtClean="0">
                <a:cs typeface="Arial Unicode MS" pitchFamily="50" charset="-128"/>
              </a:rPr>
              <a:t>Q evaluated in RPA</a:t>
            </a:r>
          </a:p>
          <a:p>
            <a:pPr lvl="2" eaLnBrk="1" hangingPunct="1"/>
            <a:r>
              <a:rPr lang="en-US" altLang="ja-JP" sz="1800" dirty="0" smtClean="0">
                <a:solidFill>
                  <a:srgbClr val="0070C0"/>
                </a:solidFill>
                <a:cs typeface="Arial Unicode MS" pitchFamily="50" charset="-128"/>
              </a:rPr>
              <a:t>Strongly depends on </a:t>
            </a:r>
            <a:r>
              <a:rPr lang="en-US" altLang="ja-JP" sz="1800" dirty="0" err="1" smtClean="0">
                <a:solidFill>
                  <a:srgbClr val="0070C0"/>
                </a:solidFill>
                <a:cs typeface="Arial Unicode MS" pitchFamily="50" charset="-128"/>
              </a:rPr>
              <a:t>g’</a:t>
            </a:r>
            <a:r>
              <a:rPr lang="en-US" altLang="ja-JP" sz="1800" i="1" baseline="-25000" dirty="0" err="1" smtClean="0">
                <a:solidFill>
                  <a:srgbClr val="0070C0"/>
                </a:solidFill>
                <a:cs typeface="Arial Unicode MS" pitchFamily="50" charset="-128"/>
              </a:rPr>
              <a:t>NΔ</a:t>
            </a:r>
            <a:endParaRPr lang="en-US" altLang="ja-JP" sz="1800" i="1" baseline="-25000" dirty="0" smtClean="0">
              <a:solidFill>
                <a:srgbClr val="0070C0"/>
              </a:solidFill>
              <a:cs typeface="Arial Unicode MS" pitchFamily="50" charset="-128"/>
            </a:endParaRPr>
          </a:p>
          <a:p>
            <a:pPr lvl="2" eaLnBrk="1" hangingPunct="1"/>
            <a:endParaRPr lang="en-US" altLang="ja-JP" sz="1800" i="1" baseline="-25000" dirty="0" smtClean="0">
              <a:solidFill>
                <a:srgbClr val="0070C0"/>
              </a:solidFill>
              <a:cs typeface="Arial Unicode MS" pitchFamily="50" charset="-128"/>
            </a:endParaRPr>
          </a:p>
          <a:p>
            <a:pPr lvl="2" eaLnBrk="1" hangingPunct="1"/>
            <a:endParaRPr lang="en-US" altLang="ja-JP" sz="1800" i="1" baseline="-25000" dirty="0" smtClean="0">
              <a:solidFill>
                <a:srgbClr val="0070C0"/>
              </a:solidFill>
              <a:cs typeface="Arial Unicode MS" pitchFamily="50" charset="-128"/>
            </a:endParaRPr>
          </a:p>
          <a:p>
            <a:pPr lvl="2" eaLnBrk="1" hangingPunct="1"/>
            <a:endParaRPr lang="en-US" altLang="ja-JP" sz="1800" i="1" baseline="-25000" dirty="0" smtClean="0">
              <a:solidFill>
                <a:srgbClr val="0070C0"/>
              </a:solidFill>
              <a:cs typeface="Arial Unicode MS" pitchFamily="50" charset="-128"/>
            </a:endParaRPr>
          </a:p>
          <a:p>
            <a:r>
              <a:rPr lang="en-US" altLang="ja-JP" sz="1800" dirty="0" smtClean="0">
                <a:cs typeface="Arial Unicode MS" pitchFamily="50" charset="-128"/>
              </a:rPr>
              <a:t>How about other modes (resonances)</a:t>
            </a:r>
          </a:p>
          <a:p>
            <a:pPr lvl="1"/>
            <a:r>
              <a:rPr lang="en-US" altLang="ja-JP" sz="1800" dirty="0" smtClean="0">
                <a:cs typeface="Arial Unicode MS" pitchFamily="50" charset="-128"/>
              </a:rPr>
              <a:t>Quenching (?)</a:t>
            </a:r>
          </a:p>
          <a:p>
            <a:pPr lvl="1"/>
            <a:r>
              <a:rPr lang="en-US" altLang="ja-JP" sz="1800" dirty="0" smtClean="0">
                <a:cs typeface="Arial Unicode MS" pitchFamily="50" charset="-128"/>
              </a:rPr>
              <a:t>Distribution (Information on residual Int.)</a:t>
            </a:r>
          </a:p>
        </p:txBody>
      </p:sp>
      <p:sp>
        <p:nvSpPr>
          <p:cNvPr id="21" name="正方形/長方形 20"/>
          <p:cNvSpPr/>
          <p:nvPr/>
        </p:nvSpPr>
        <p:spPr bwMode="auto">
          <a:xfrm>
            <a:off x="1603677" y="2551012"/>
            <a:ext cx="2397125" cy="4191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r">
              <a:defRPr/>
            </a:pPr>
            <a:endParaRPr kumimoji="0" lang="ja-JP" altLang="en-US" sz="1800">
              <a:solidFill>
                <a:schemeClr val="tx1"/>
              </a:solidFill>
            </a:endParaRP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title"/>
          </p:nvPr>
        </p:nvSpPr>
        <p:spPr>
          <a:xfrm>
            <a:off x="522950" y="0"/>
            <a:ext cx="8445500" cy="914400"/>
          </a:xfrm>
        </p:spPr>
        <p:txBody>
          <a:bodyPr/>
          <a:lstStyle/>
          <a:p>
            <a:pPr algn="r" eaLnBrk="1" hangingPunct="1"/>
            <a:r>
              <a:rPr lang="en-US" altLang="ja-JP" sz="3200" b="0" dirty="0" smtClean="0">
                <a:solidFill>
                  <a:schemeClr val="accent6"/>
                </a:solidFill>
                <a:latin typeface="ヒラギノ角ゴ StdN W7" pitchFamily="34" charset="-128"/>
                <a:ea typeface="ヒラギノ角ゴ StdN W7" pitchFamily="34" charset="-128"/>
                <a:cs typeface="Times New Roman" pitchFamily="18" charset="0"/>
              </a:rPr>
              <a:t>GT Strength and LM Parameters</a:t>
            </a:r>
            <a:endParaRPr lang="en-US" altLang="ja-JP" sz="3200" b="0" i="1" dirty="0" smtClean="0">
              <a:solidFill>
                <a:schemeClr val="accent6"/>
              </a:solidFill>
              <a:latin typeface="ヒラギノ角ゴ StdN W7" pitchFamily="34" charset="-128"/>
              <a:ea typeface="ヒラギノ角ゴ StdN W7" pitchFamily="34" charset="-128"/>
              <a:cs typeface="Times New Roman" pitchFamily="18" charset="0"/>
            </a:endParaRPr>
          </a:p>
        </p:txBody>
      </p:sp>
      <p:pic>
        <p:nvPicPr>
          <p:cNvPr id="61456" name="Picture 16" descr="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5863" y="4174863"/>
            <a:ext cx="269875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2" descr="\begin{equation*}&#10;\textcolor[rgb]{1,0,0}{g'_{NN}=0.6\pm 0.1}&#10;\end{equation*}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8251" y="2587726"/>
            <a:ext cx="2219325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6" name="Picture 4" descr="\begin{equation*}&#10;\textcolor[rgb]{0,0,1}{g'_{N\Delta}=0.35\pm 0.16}&#10;\end{equation*}&#10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58714" y="5264957"/>
            <a:ext cx="25273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6" name="テキスト ボックス 18"/>
          <p:cNvSpPr txBox="1">
            <a:spLocks noChangeArrowheads="1"/>
          </p:cNvSpPr>
          <p:nvPr/>
        </p:nvSpPr>
        <p:spPr bwMode="auto">
          <a:xfrm>
            <a:off x="2562656" y="755922"/>
            <a:ext cx="32977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400" dirty="0" err="1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K.Yako</a:t>
            </a:r>
            <a:r>
              <a:rPr lang="en-US" altLang="ja-JP" sz="1400" dirty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 et al., PLB 615(2005)193.</a:t>
            </a:r>
            <a:endParaRPr lang="ja-JP" altLang="en-US" sz="14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8" name="テキスト ボックス 18"/>
          <p:cNvSpPr txBox="1">
            <a:spLocks noChangeArrowheads="1"/>
          </p:cNvSpPr>
          <p:nvPr/>
        </p:nvSpPr>
        <p:spPr bwMode="auto">
          <a:xfrm>
            <a:off x="5810715" y="735960"/>
            <a:ext cx="33332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T.W. </a:t>
            </a:r>
            <a:r>
              <a:rPr lang="en-US" altLang="ja-JP" sz="1400" dirty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et al., </a:t>
            </a:r>
            <a:r>
              <a:rPr lang="en-US" altLang="ja-JP" sz="1400" dirty="0" smtClean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PRC 72(2005)067303</a:t>
            </a:r>
            <a:r>
              <a:rPr lang="en-US" altLang="ja-JP" sz="1400" dirty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.</a:t>
            </a:r>
            <a:endParaRPr lang="ja-JP" altLang="en-US" sz="1400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6145" name="Picture 1" descr="C:\Users\wakasa\Desktop\gt_gnn_dep_reaction09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8222" y="1123969"/>
            <a:ext cx="3994099" cy="2933395"/>
          </a:xfrm>
          <a:prstGeom prst="rect">
            <a:avLst/>
          </a:prstGeom>
          <a:noFill/>
        </p:spPr>
      </p:pic>
      <p:cxnSp>
        <p:nvCxnSpPr>
          <p:cNvPr id="20" name="直線矢印コネクタ 19"/>
          <p:cNvCxnSpPr/>
          <p:nvPr/>
        </p:nvCxnSpPr>
        <p:spPr bwMode="auto">
          <a:xfrm>
            <a:off x="6092327" y="1410159"/>
            <a:ext cx="925417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直線矢印コネクタ 23"/>
          <p:cNvCxnSpPr/>
          <p:nvPr/>
        </p:nvCxnSpPr>
        <p:spPr bwMode="auto">
          <a:xfrm rot="5400000">
            <a:off x="7689773" y="2159306"/>
            <a:ext cx="1189822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テキスト ボックス 24"/>
          <p:cNvSpPr txBox="1"/>
          <p:nvPr/>
        </p:nvSpPr>
        <p:spPr>
          <a:xfrm rot="16200000">
            <a:off x="7855027" y="1994052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Repulsive</a:t>
            </a:r>
            <a:endParaRPr kumimoji="1" lang="ja-JP" altLang="en-US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 bwMode="auto">
          <a:xfrm>
            <a:off x="5332164" y="1531345"/>
            <a:ext cx="3635566" cy="4770303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77958" y="152400"/>
            <a:ext cx="7998246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Correlation and Δ Effects on SDR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232646"/>
            <a:ext cx="7467600" cy="5625353"/>
          </a:xfrm>
        </p:spPr>
        <p:txBody>
          <a:bodyPr/>
          <a:lstStyle/>
          <a:p>
            <a:r>
              <a:rPr kumimoji="1" lang="en-US" altLang="ja-JP" sz="2000" dirty="0" smtClean="0"/>
              <a:t>SDR in 0</a:t>
            </a:r>
            <a:r>
              <a:rPr kumimoji="1" lang="en-US" altLang="ja-JP" sz="2000" baseline="30000" dirty="0" smtClean="0"/>
              <a:t>th</a:t>
            </a:r>
            <a:endParaRPr kumimoji="1" lang="en-US" altLang="ja-JP" sz="2000" dirty="0" smtClean="0"/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E</a:t>
            </a:r>
            <a:r>
              <a:rPr kumimoji="1" lang="en-US" altLang="ja-JP" sz="1800" baseline="-25000" dirty="0" smtClean="0">
                <a:solidFill>
                  <a:srgbClr val="FF0000"/>
                </a:solidFill>
              </a:rPr>
              <a:t>x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(2</a:t>
            </a:r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) &lt; E</a:t>
            </a:r>
            <a:r>
              <a:rPr kumimoji="1" lang="en-US" altLang="ja-JP" sz="1800" baseline="-25000" dirty="0" smtClean="0">
                <a:solidFill>
                  <a:srgbClr val="FF0000"/>
                </a:solidFill>
              </a:rPr>
              <a:t>x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(1</a:t>
            </a:r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) &lt; E</a:t>
            </a:r>
            <a:r>
              <a:rPr kumimoji="1" lang="en-US" altLang="ja-JP" sz="1800" baseline="-25000" dirty="0" smtClean="0">
                <a:solidFill>
                  <a:srgbClr val="FF0000"/>
                </a:solidFill>
              </a:rPr>
              <a:t>x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(0</a:t>
            </a:r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kumimoji="1" lang="en-US" altLang="ja-JP" sz="1800" dirty="0" smtClean="0"/>
              <a:t>Reflecting shell-structure</a:t>
            </a:r>
          </a:p>
          <a:p>
            <a:pPr lvl="2"/>
            <a:r>
              <a:rPr kumimoji="1" lang="en-US" altLang="ja-JP" sz="1800" dirty="0" smtClean="0"/>
              <a:t>B.E.(j</a:t>
            </a:r>
            <a:r>
              <a:rPr kumimoji="1" lang="en-US" altLang="ja-JP" sz="1800" baseline="-25000" dirty="0" smtClean="0"/>
              <a:t>&gt;</a:t>
            </a:r>
            <a:r>
              <a:rPr kumimoji="1" lang="en-US" altLang="ja-JP" sz="1800" dirty="0" smtClean="0"/>
              <a:t>) &gt; B.E.(j</a:t>
            </a:r>
            <a:r>
              <a:rPr kumimoji="1" lang="en-US" altLang="ja-JP" sz="1800" baseline="-25000" dirty="0" smtClean="0"/>
              <a:t>&lt;</a:t>
            </a:r>
            <a:r>
              <a:rPr kumimoji="1" lang="en-US" altLang="ja-JP" sz="1800" dirty="0" smtClean="0"/>
              <a:t>) </a:t>
            </a:r>
          </a:p>
          <a:p>
            <a:pPr lvl="2"/>
            <a:endParaRPr kumimoji="1" lang="en-US" altLang="ja-JP" sz="2000" dirty="0" smtClean="0"/>
          </a:p>
          <a:p>
            <a:r>
              <a:rPr kumimoji="1" lang="en-US" altLang="ja-JP" sz="2000" dirty="0" smtClean="0"/>
              <a:t>SDR in RPA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NO free parameters</a:t>
            </a:r>
          </a:p>
          <a:p>
            <a:pPr lvl="2"/>
            <a:r>
              <a:rPr kumimoji="1" lang="en-US" altLang="ja-JP" sz="1800" dirty="0" smtClean="0"/>
              <a:t>Same g’ determined by GT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E</a:t>
            </a:r>
            <a:r>
              <a:rPr kumimoji="1" lang="en-US" altLang="ja-JP" sz="1800" baseline="-25000" dirty="0" smtClean="0">
                <a:solidFill>
                  <a:srgbClr val="FF0000"/>
                </a:solidFill>
              </a:rPr>
              <a:t>x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(2</a:t>
            </a:r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) &lt; E</a:t>
            </a:r>
            <a:r>
              <a:rPr kumimoji="1" lang="en-US" altLang="ja-JP" sz="1800" baseline="-25000" dirty="0" smtClean="0">
                <a:solidFill>
                  <a:srgbClr val="FF0000"/>
                </a:solidFill>
              </a:rPr>
              <a:t>x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(1</a:t>
            </a:r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) &lt; E</a:t>
            </a:r>
            <a:r>
              <a:rPr kumimoji="1" lang="en-US" altLang="ja-JP" sz="1800" baseline="-25000" dirty="0" smtClean="0">
                <a:solidFill>
                  <a:srgbClr val="FF0000"/>
                </a:solidFill>
              </a:rPr>
              <a:t>x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(0</a:t>
            </a:r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)</a:t>
            </a:r>
          </a:p>
          <a:p>
            <a:pPr lvl="2"/>
            <a:r>
              <a:rPr kumimoji="1" lang="en-US" altLang="ja-JP" sz="1800" dirty="0" smtClean="0"/>
              <a:t>Same as 0</a:t>
            </a:r>
            <a:r>
              <a:rPr kumimoji="1" lang="en-US" altLang="ja-JP" sz="1800" baseline="30000" dirty="0" smtClean="0"/>
              <a:t>th</a:t>
            </a:r>
          </a:p>
          <a:p>
            <a:pPr lvl="1"/>
            <a:r>
              <a:rPr kumimoji="1" lang="en-US" altLang="ja-JP" sz="1800" dirty="0" smtClean="0">
                <a:solidFill>
                  <a:srgbClr val="0070C0"/>
                </a:solidFill>
              </a:rPr>
              <a:t> Move strengths to higher E</a:t>
            </a:r>
            <a:r>
              <a:rPr kumimoji="1" lang="en-US" altLang="ja-JP" sz="1800" baseline="-25000" dirty="0" smtClean="0">
                <a:solidFill>
                  <a:srgbClr val="0070C0"/>
                </a:solidFill>
              </a:rPr>
              <a:t>x</a:t>
            </a:r>
          </a:p>
          <a:p>
            <a:pPr lvl="2"/>
            <a:r>
              <a:rPr kumimoji="1" lang="en-US" altLang="ja-JP" sz="1800" dirty="0" smtClean="0"/>
              <a:t>Repulsive p-h int.</a:t>
            </a:r>
          </a:p>
          <a:p>
            <a:pPr lvl="2"/>
            <a:endParaRPr kumimoji="1" lang="en-US" altLang="ja-JP" sz="2000" dirty="0" smtClean="0"/>
          </a:p>
          <a:p>
            <a:r>
              <a:rPr kumimoji="1" lang="en-US" altLang="ja-JP" sz="2000" dirty="0" smtClean="0"/>
              <a:t>Δ effects</a:t>
            </a:r>
          </a:p>
          <a:p>
            <a:pPr lvl="1"/>
            <a:r>
              <a:rPr kumimoji="1" lang="en-US" altLang="ja-JP" sz="1800" dirty="0" smtClean="0"/>
              <a:t>Very small in SDR</a:t>
            </a:r>
          </a:p>
          <a:p>
            <a:pPr lvl="1"/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pic>
        <p:nvPicPr>
          <p:cNvPr id="27650" name="Picture 2" descr="C:\Users\wakasa\Desktop\bsd_r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2035" y="1812272"/>
            <a:ext cx="3405188" cy="4121150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5299112" y="1178805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 smtClean="0">
                <a:solidFill>
                  <a:schemeClr val="accent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208</a:t>
            </a:r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Pb(</a:t>
            </a:r>
            <a:r>
              <a:rPr kumimoji="1" lang="en-US" altLang="ja-JP" dirty="0" err="1" smtClean="0">
                <a:solidFill>
                  <a:schemeClr val="accent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p,n</a:t>
            </a:r>
            <a:r>
              <a:rPr kumimoji="1" lang="en-US" altLang="ja-JP" dirty="0" smtClean="0">
                <a:solidFill>
                  <a:schemeClr val="accent2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)</a:t>
            </a:r>
            <a:endParaRPr kumimoji="1" lang="ja-JP" altLang="en-US" dirty="0">
              <a:solidFill>
                <a:schemeClr val="accent2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075364"/>
            <a:ext cx="9144000" cy="5782636"/>
          </a:xfrm>
        </p:spPr>
        <p:txBody>
          <a:bodyPr/>
          <a:lstStyle/>
          <a:p>
            <a:r>
              <a:rPr kumimoji="1" lang="en-US" altLang="ja-JP" sz="2000" dirty="0" err="1" smtClean="0"/>
              <a:t>Multipole</a:t>
            </a:r>
            <a:r>
              <a:rPr kumimoji="1" lang="en-US" altLang="ja-JP" sz="2000" dirty="0" smtClean="0"/>
              <a:t> decomposition of </a:t>
            </a:r>
            <a:r>
              <a:rPr kumimoji="1" lang="en-US" altLang="ja-JP" sz="2000" baseline="30000" dirty="0" smtClean="0"/>
              <a:t>90</a:t>
            </a:r>
            <a:r>
              <a:rPr kumimoji="1" lang="en-US" altLang="ja-JP" sz="2000" dirty="0" smtClean="0"/>
              <a:t>Zr(</a:t>
            </a:r>
            <a:r>
              <a:rPr kumimoji="1" lang="en-US" altLang="ja-JP" sz="2000" baseline="30000" dirty="0" smtClean="0"/>
              <a:t>3</a:t>
            </a:r>
            <a:r>
              <a:rPr kumimoji="1" lang="en-US" altLang="ja-JP" sz="2000" dirty="0" smtClean="0"/>
              <a:t>He,t) at 900 </a:t>
            </a:r>
            <a:r>
              <a:rPr kumimoji="1" lang="en-US" altLang="ja-JP" sz="2000" dirty="0" err="1" smtClean="0"/>
              <a:t>MeV</a:t>
            </a:r>
            <a:endParaRPr kumimoji="1" lang="en-US" altLang="ja-JP" sz="2000" dirty="0" smtClean="0"/>
          </a:p>
          <a:p>
            <a:endParaRPr kumimoji="1" lang="en-US" altLang="ja-JP" sz="2000" dirty="0" smtClean="0"/>
          </a:p>
          <a:p>
            <a:endParaRPr kumimoji="1" lang="en-US" altLang="ja-JP" sz="2000" dirty="0" smtClean="0"/>
          </a:p>
          <a:p>
            <a:endParaRPr kumimoji="1" lang="en-US" altLang="ja-JP" sz="2000" dirty="0" smtClean="0"/>
          </a:p>
          <a:p>
            <a:pPr lvl="1"/>
            <a:r>
              <a:rPr kumimoji="1" lang="el-GR" altLang="ja-JP" sz="1800" dirty="0" smtClean="0"/>
              <a:t>θ</a:t>
            </a:r>
            <a:r>
              <a:rPr kumimoji="1" lang="en-US" altLang="ja-JP" sz="1800" dirty="0" smtClean="0"/>
              <a:t>=0.25°</a:t>
            </a:r>
            <a:r>
              <a:rPr kumimoji="1" lang="ja-JP" altLang="en-US" sz="1800" dirty="0" smtClean="0"/>
              <a:t>～</a:t>
            </a:r>
            <a:r>
              <a:rPr kumimoji="1" lang="en-US" altLang="ja-JP" sz="1800" dirty="0" smtClean="0"/>
              <a:t>4.25°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SDR cross section</a:t>
            </a:r>
          </a:p>
          <a:p>
            <a:pPr lvl="1"/>
            <a:r>
              <a:rPr kumimoji="1" lang="en-US" altLang="ja-JP" sz="1800" dirty="0" smtClean="0">
                <a:solidFill>
                  <a:srgbClr val="FF0000"/>
                </a:solidFill>
              </a:rPr>
              <a:t>Quenching (</a:t>
            </a:r>
            <a:r>
              <a:rPr kumimoji="1" lang="ja-JP" altLang="en-US" sz="1800" dirty="0" smtClean="0">
                <a:solidFill>
                  <a:srgbClr val="FF0000"/>
                </a:solidFill>
              </a:rPr>
              <a:t>～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30%) from RPA(1p1h)</a:t>
            </a:r>
          </a:p>
          <a:p>
            <a:pPr lvl="2"/>
            <a:r>
              <a:rPr kumimoji="1" lang="en-US" altLang="ja-JP" sz="1800" dirty="0" smtClean="0"/>
              <a:t>2p2h (Configuration mixing)</a:t>
            </a:r>
          </a:p>
          <a:p>
            <a:pPr lvl="2"/>
            <a:r>
              <a:rPr kumimoji="1" lang="en-US" altLang="ja-JP" sz="1800" dirty="0" smtClean="0"/>
              <a:t>Other mechanism</a:t>
            </a:r>
          </a:p>
          <a:p>
            <a:pPr lvl="1"/>
            <a:r>
              <a:rPr kumimoji="1" lang="en-US" altLang="ja-JP" sz="1800" dirty="0" smtClean="0">
                <a:solidFill>
                  <a:srgbClr val="0070C0"/>
                </a:solidFill>
              </a:rPr>
              <a:t>Spin-parities could NOT be separated</a:t>
            </a:r>
          </a:p>
          <a:p>
            <a:pPr lvl="2"/>
            <a:r>
              <a:rPr kumimoji="1" lang="en-US" altLang="ja-JP" sz="1800" dirty="0" smtClean="0"/>
              <a:t>Similar angular distributions of 0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,1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,2</a:t>
            </a:r>
            <a:r>
              <a:rPr kumimoji="1" lang="en-US" altLang="ja-JP" sz="1800" baseline="30000" dirty="0" smtClean="0"/>
              <a:t>-</a:t>
            </a:r>
          </a:p>
          <a:p>
            <a:pPr lvl="2"/>
            <a:endParaRPr kumimoji="1" lang="en-US" altLang="ja-JP" sz="1800" baseline="30000" dirty="0" smtClean="0"/>
          </a:p>
          <a:p>
            <a:r>
              <a:rPr kumimoji="1" lang="en-US" altLang="ja-JP" sz="1800" dirty="0" smtClean="0"/>
              <a:t>NOT conclusive for quenching </a:t>
            </a:r>
          </a:p>
          <a:p>
            <a:pPr lvl="1"/>
            <a:r>
              <a:rPr kumimoji="1" lang="en-US" altLang="ja-JP" sz="1800" dirty="0" smtClean="0"/>
              <a:t>Rough estimation for distortion effects</a:t>
            </a:r>
            <a:br>
              <a:rPr kumimoji="1" lang="en-US" altLang="ja-JP" sz="1800" dirty="0" smtClean="0"/>
            </a:br>
            <a:r>
              <a:rPr kumimoji="1" lang="en-US" altLang="ja-JP" sz="1800" dirty="0" smtClean="0"/>
              <a:t> (NOT in full DWIA)</a:t>
            </a:r>
          </a:p>
          <a:p>
            <a:pPr lvl="1"/>
            <a:r>
              <a:rPr kumimoji="1" lang="en-US" altLang="ja-JP" sz="1800" dirty="0" smtClean="0"/>
              <a:t>RPA in g’ only (w/o π/ρ-exchange)</a:t>
            </a:r>
          </a:p>
          <a:p>
            <a:pPr lvl="1"/>
            <a:r>
              <a:rPr kumimoji="1" lang="en-US" altLang="ja-JP" sz="1800" dirty="0" smtClean="0"/>
              <a:t>Angular distributions in (</a:t>
            </a:r>
            <a:r>
              <a:rPr kumimoji="1" lang="en-US" altLang="ja-JP" sz="1800" baseline="30000" dirty="0" smtClean="0"/>
              <a:t>3</a:t>
            </a:r>
            <a:r>
              <a:rPr kumimoji="1" lang="en-US" altLang="ja-JP" sz="1800" dirty="0" smtClean="0"/>
              <a:t>He,t) are steep</a:t>
            </a: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5856270" y="4433967"/>
            <a:ext cx="3164440" cy="2352782"/>
          </a:xfrm>
          <a:prstGeom prst="rect">
            <a:avLst/>
          </a:prstGeom>
          <a:solidFill>
            <a:schemeClr val="bg1"/>
          </a:solidFill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 bwMode="auto">
          <a:xfrm>
            <a:off x="5854557" y="1546412"/>
            <a:ext cx="3164440" cy="2809513"/>
          </a:xfrm>
          <a:prstGeom prst="rect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77103" y="152400"/>
            <a:ext cx="7315200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Previous Studies of SDR</a:t>
            </a:r>
            <a:endParaRPr kumimoji="1" lang="ja-JP" altLang="en-US" sz="3200" dirty="0">
              <a:solidFill>
                <a:schemeClr val="accent6"/>
              </a:solidFill>
            </a:endParaRPr>
          </a:p>
        </p:txBody>
      </p:sp>
      <p:pic>
        <p:nvPicPr>
          <p:cNvPr id="1026" name="Picture 2" descr="C:\Users\wakasa\Desktop\BRO9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62446" y="4404155"/>
            <a:ext cx="2719387" cy="2401888"/>
          </a:xfrm>
          <a:prstGeom prst="rect">
            <a:avLst/>
          </a:prstGeom>
          <a:noFill/>
        </p:spPr>
      </p:pic>
      <p:pic>
        <p:nvPicPr>
          <p:cNvPr id="4" name="Picture 2" descr="C:\Users\wakasa\Desktop\BRO91b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63587" y="1608215"/>
            <a:ext cx="2984602" cy="2538984"/>
          </a:xfrm>
          <a:prstGeom prst="rect">
            <a:avLst/>
          </a:prstGeom>
          <a:noFill/>
        </p:spPr>
      </p:pic>
      <p:pic>
        <p:nvPicPr>
          <p:cNvPr id="1028" name="Picture 4" descr="\begin{align*}&#10;\textcolor[rgb]{1,0,1}{\sigma(\omega,\theta)} =&#10;\textcolor[rgb]{1,0,0}{a_0(\omega)} \textcolor[rgb]{0,0,1}{\sigma_{L=0}(\theta)}&#10;+&#10;\textcolor[rgb]{1,0,0}{a_1(\omega)} \textcolor[rgb]{0,0,1}{\sigma_{L=1}(\theta)}&#10;+&#10;\textcolor[rgb]{1,0,0}{a_2(\omega)} \textcolor[rgb]{0,0,1}{\sigma_{L=2}(\theta)} &#10;\end{align*}&#10;"/>
          <p:cNvPicPr>
            <a:picLocks noChangeAspect="1" noChangeArrowheads="1"/>
          </p:cNvPicPr>
          <p:nvPr/>
        </p:nvPicPr>
        <p:blipFill>
          <a:blip r:embed="rId4"/>
          <a:srcRect r="56727" b="-17407"/>
          <a:stretch>
            <a:fillRect/>
          </a:stretch>
        </p:blipFill>
        <p:spPr bwMode="auto">
          <a:xfrm>
            <a:off x="724733" y="1682658"/>
            <a:ext cx="3349726" cy="320954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2806205" y="1389428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DW calc.</a:t>
            </a:r>
            <a:endParaRPr kumimoji="1" lang="ja-JP" altLang="en-US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33387" y="138529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7030A0"/>
                </a:solidFill>
                <a:latin typeface="ヒラギノ丸ゴ StdN W6" pitchFamily="34" charset="-128"/>
                <a:ea typeface="ヒラギノ丸ゴ StdN W6" pitchFamily="34" charset="-128"/>
              </a:rPr>
              <a:t>Exp.</a:t>
            </a:r>
            <a:endParaRPr kumimoji="1" lang="ja-JP" altLang="en-US" dirty="0">
              <a:solidFill>
                <a:srgbClr val="7030A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 rot="16200000">
            <a:off x="4825525" y="2739674"/>
            <a:ext cx="2340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ヒラギノ丸ゴ StdN W6" pitchFamily="34" charset="-128"/>
                <a:ea typeface="ヒラギノ丸ゴ StdN W6" pitchFamily="34" charset="-128"/>
              </a:rPr>
              <a:t>Cross section (</a:t>
            </a:r>
            <a:r>
              <a:rPr kumimoji="1" lang="en-US" altLang="ja-JP" sz="1200" dirty="0" err="1" smtClean="0">
                <a:latin typeface="ヒラギノ丸ゴ StdN W6" pitchFamily="34" charset="-128"/>
                <a:ea typeface="ヒラギノ丸ゴ StdN W6" pitchFamily="34" charset="-128"/>
              </a:rPr>
              <a:t>mb</a:t>
            </a:r>
            <a:r>
              <a:rPr kumimoji="1" lang="en-US" altLang="ja-JP" sz="1200" dirty="0" smtClean="0">
                <a:latin typeface="ヒラギノ丸ゴ StdN W6" pitchFamily="34" charset="-128"/>
                <a:ea typeface="ヒラギノ丸ゴ StdN W6" pitchFamily="34" charset="-128"/>
              </a:rPr>
              <a:t>/</a:t>
            </a:r>
            <a:r>
              <a:rPr kumimoji="1" lang="en-US" altLang="ja-JP" sz="1200" dirty="0" err="1" smtClean="0">
                <a:latin typeface="ヒラギノ丸ゴ StdN W6" pitchFamily="34" charset="-128"/>
                <a:ea typeface="ヒラギノ丸ゴ StdN W6" pitchFamily="34" charset="-128"/>
              </a:rPr>
              <a:t>sr</a:t>
            </a:r>
            <a:r>
              <a:rPr kumimoji="1" lang="en-US" altLang="ja-JP" sz="1200" dirty="0" smtClean="0">
                <a:latin typeface="ヒラギノ丸ゴ StdN W6" pitchFamily="34" charset="-128"/>
                <a:ea typeface="ヒラギノ丸ゴ StdN W6" pitchFamily="34" charset="-128"/>
              </a:rPr>
              <a:t>/</a:t>
            </a:r>
            <a:r>
              <a:rPr kumimoji="1" lang="en-US" altLang="ja-JP" sz="1200" dirty="0" err="1" smtClean="0">
                <a:latin typeface="ヒラギノ丸ゴ StdN W6" pitchFamily="34" charset="-128"/>
                <a:ea typeface="ヒラギノ丸ゴ StdN W6" pitchFamily="34" charset="-128"/>
              </a:rPr>
              <a:t>MeV</a:t>
            </a:r>
            <a:r>
              <a:rPr kumimoji="1" lang="en-US" altLang="ja-JP" sz="1200" dirty="0" smtClean="0">
                <a:latin typeface="ヒラギノ丸ゴ StdN W6" pitchFamily="34" charset="-128"/>
                <a:ea typeface="ヒラギノ丸ゴ StdN W6" pitchFamily="34" charset="-128"/>
              </a:rPr>
              <a:t>)</a:t>
            </a:r>
            <a:endParaRPr kumimoji="1" lang="ja-JP" altLang="en-US" sz="12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5209952" y="5405503"/>
            <a:ext cx="1904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ヒラギノ丸ゴ StdN W6" pitchFamily="34" charset="-128"/>
                <a:ea typeface="ヒラギノ丸ゴ StdN W6" pitchFamily="34" charset="-128"/>
              </a:rPr>
              <a:t>Cross section (</a:t>
            </a:r>
            <a:r>
              <a:rPr kumimoji="1" lang="en-US" altLang="ja-JP" sz="1200" dirty="0" err="1" smtClean="0">
                <a:latin typeface="ヒラギノ丸ゴ StdN W6" pitchFamily="34" charset="-128"/>
                <a:ea typeface="ヒラギノ丸ゴ StdN W6" pitchFamily="34" charset="-128"/>
              </a:rPr>
              <a:t>mb</a:t>
            </a:r>
            <a:r>
              <a:rPr kumimoji="1" lang="en-US" altLang="ja-JP" sz="1200" dirty="0" smtClean="0">
                <a:latin typeface="ヒラギノ丸ゴ StdN W6" pitchFamily="34" charset="-128"/>
                <a:ea typeface="ヒラギノ丸ゴ StdN W6" pitchFamily="34" charset="-128"/>
              </a:rPr>
              <a:t>/</a:t>
            </a:r>
            <a:r>
              <a:rPr kumimoji="1" lang="en-US" altLang="ja-JP" sz="1200" dirty="0" err="1" smtClean="0">
                <a:latin typeface="ヒラギノ丸ゴ StdN W6" pitchFamily="34" charset="-128"/>
                <a:ea typeface="ヒラギノ丸ゴ StdN W6" pitchFamily="34" charset="-128"/>
              </a:rPr>
              <a:t>sr</a:t>
            </a:r>
            <a:r>
              <a:rPr kumimoji="1" lang="en-US" altLang="ja-JP" sz="1200" dirty="0" smtClean="0">
                <a:latin typeface="ヒラギノ丸ゴ StdN W6" pitchFamily="34" charset="-128"/>
                <a:ea typeface="ヒラギノ丸ゴ StdN W6" pitchFamily="34" charset="-128"/>
              </a:rPr>
              <a:t>)</a:t>
            </a:r>
            <a:endParaRPr kumimoji="1" lang="ja-JP" altLang="en-US" sz="12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93755" y="4115312"/>
            <a:ext cx="2165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ヒラギノ丸ゴ StdN W6" pitchFamily="34" charset="-128"/>
                <a:ea typeface="ヒラギノ丸ゴ StdN W6" pitchFamily="34" charset="-128"/>
              </a:rPr>
              <a:t>Energy transfer ω (</a:t>
            </a:r>
            <a:r>
              <a:rPr kumimoji="1" lang="en-US" altLang="ja-JP" sz="1200" dirty="0" err="1" smtClean="0">
                <a:latin typeface="ヒラギノ丸ゴ StdN W6" pitchFamily="34" charset="-128"/>
                <a:ea typeface="ヒラギノ丸ゴ StdN W6" pitchFamily="34" charset="-128"/>
              </a:rPr>
              <a:t>MeV</a:t>
            </a:r>
            <a:r>
              <a:rPr kumimoji="1" lang="en-US" altLang="ja-JP" sz="1200" dirty="0" smtClean="0">
                <a:latin typeface="ヒラギノ丸ゴ StdN W6" pitchFamily="34" charset="-128"/>
                <a:ea typeface="ヒラギノ丸ゴ StdN W6" pitchFamily="34" charset="-128"/>
              </a:rPr>
              <a:t>)</a:t>
            </a:r>
            <a:endParaRPr kumimoji="1" lang="ja-JP" altLang="en-US" sz="1200" dirty="0"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4" name="フリーフォーム 13"/>
          <p:cNvSpPr/>
          <p:nvPr/>
        </p:nvSpPr>
        <p:spPr bwMode="auto">
          <a:xfrm>
            <a:off x="6748397" y="4938386"/>
            <a:ext cx="1847589" cy="532356"/>
          </a:xfrm>
          <a:custGeom>
            <a:avLst/>
            <a:gdLst>
              <a:gd name="connsiteX0" fmla="*/ 0 w 1847589"/>
              <a:gd name="connsiteY0" fmla="*/ 532356 h 532356"/>
              <a:gd name="connsiteX1" fmla="*/ 325677 w 1847589"/>
              <a:gd name="connsiteY1" fmla="*/ 410228 h 532356"/>
              <a:gd name="connsiteX2" fmla="*/ 970767 w 1847589"/>
              <a:gd name="connsiteY2" fmla="*/ 200417 h 532356"/>
              <a:gd name="connsiteX3" fmla="*/ 1515650 w 1847589"/>
              <a:gd name="connsiteY3" fmla="*/ 62630 h 532356"/>
              <a:gd name="connsiteX4" fmla="*/ 1847589 w 1847589"/>
              <a:gd name="connsiteY4" fmla="*/ 0 h 532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7589" h="532356">
                <a:moveTo>
                  <a:pt x="0" y="532356"/>
                </a:moveTo>
                <a:cubicBezTo>
                  <a:pt x="81941" y="498953"/>
                  <a:pt x="163883" y="465551"/>
                  <a:pt x="325677" y="410228"/>
                </a:cubicBezTo>
                <a:cubicBezTo>
                  <a:pt x="487472" y="354905"/>
                  <a:pt x="772438" y="258350"/>
                  <a:pt x="970767" y="200417"/>
                </a:cubicBezTo>
                <a:cubicBezTo>
                  <a:pt x="1169096" y="142484"/>
                  <a:pt x="1369513" y="96033"/>
                  <a:pt x="1515650" y="62630"/>
                </a:cubicBezTo>
                <a:cubicBezTo>
                  <a:pt x="1661787" y="29227"/>
                  <a:pt x="1754688" y="14613"/>
                  <a:pt x="1847589" y="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645057" y="4703528"/>
            <a:ext cx="169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Theory in RPA</a:t>
            </a:r>
            <a:endParaRPr kumimoji="1" lang="ja-JP" altLang="en-US" sz="1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646895" y="1854947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4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GTR</a:t>
            </a:r>
            <a:endParaRPr kumimoji="1" lang="ja-JP" altLang="en-US" dirty="0">
              <a:solidFill>
                <a:schemeClr val="accent4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357782" y="283434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6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SDR</a:t>
            </a:r>
            <a:endParaRPr kumimoji="1" lang="ja-JP" altLang="en-US" dirty="0">
              <a:solidFill>
                <a:schemeClr val="accent6">
                  <a:lumMod val="50000"/>
                </a:schemeClr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pic>
        <p:nvPicPr>
          <p:cNvPr id="20" name="Picture 4" descr="\begin{align*}&#10;\textcolor[rgb]{1,0,1}{\sigma(\omega,\theta)} =&#10;\textcolor[rgb]{1,0,0}{a_0(\omega)} \textcolor[rgb]{0,0,1}{\sigma_{L=0}(\theta)}&#10;+&#10;\textcolor[rgb]{1,0,0}{a_1(\omega)} \textcolor[rgb]{0,0,1}{\sigma_{L=1}(\theta)}&#10;+&#10;\textcolor[rgb]{1,0,0}{a_2(\omega)} \textcolor[rgb]{0,0,1}{\sigma_{L=2}(\theta)} &#10;\end{align*}&#10;"/>
          <p:cNvPicPr>
            <a:picLocks noChangeAspect="1" noChangeArrowheads="1"/>
          </p:cNvPicPr>
          <p:nvPr/>
        </p:nvPicPr>
        <p:blipFill>
          <a:blip r:embed="rId4"/>
          <a:srcRect l="42173" t="-7208" r="27775" b="-25606"/>
          <a:stretch>
            <a:fillRect/>
          </a:stretch>
        </p:blipFill>
        <p:spPr bwMode="auto">
          <a:xfrm>
            <a:off x="1734670" y="1976717"/>
            <a:ext cx="2326341" cy="363071"/>
          </a:xfrm>
          <a:prstGeom prst="rect">
            <a:avLst/>
          </a:prstGeom>
          <a:noFill/>
        </p:spPr>
      </p:pic>
      <p:pic>
        <p:nvPicPr>
          <p:cNvPr id="21" name="Picture 4" descr="\begin{align*}&#10;\textcolor[rgb]{1,0,1}{\sigma(\omega,\theta)} =&#10;\textcolor[rgb]{1,0,0}{a_0(\omega)} \textcolor[rgb]{0,0,1}{\sigma_{L=0}(\theta)}&#10;+&#10;\textcolor[rgb]{1,0,0}{a_1(\omega)} \textcolor[rgb]{0,0,1}{\sigma_{L=1}(\theta)}&#10;+&#10;\textcolor[rgb]{1,0,0}{a_2(\omega)} \textcolor[rgb]{0,0,1}{\sigma_{L=2}(\theta)} &#10;\end{align*}&#10;"/>
          <p:cNvPicPr>
            <a:picLocks noChangeAspect="1" noChangeArrowheads="1"/>
          </p:cNvPicPr>
          <p:nvPr/>
        </p:nvPicPr>
        <p:blipFill>
          <a:blip r:embed="rId4"/>
          <a:srcRect l="71993" t="-3928"/>
          <a:stretch>
            <a:fillRect/>
          </a:stretch>
        </p:blipFill>
        <p:spPr bwMode="auto">
          <a:xfrm>
            <a:off x="1788459" y="2272554"/>
            <a:ext cx="2167994" cy="284107"/>
          </a:xfrm>
          <a:prstGeom prst="rect">
            <a:avLst/>
          </a:prstGeom>
          <a:noFill/>
        </p:spPr>
      </p:pic>
      <p:sp>
        <p:nvSpPr>
          <p:cNvPr id="22" name="テキスト ボックス 21"/>
          <p:cNvSpPr txBox="1"/>
          <p:nvPr/>
        </p:nvSpPr>
        <p:spPr>
          <a:xfrm>
            <a:off x="2245911" y="1380463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Fit</a:t>
            </a:r>
            <a:endParaRPr kumimoji="1" lang="ja-JP" altLang="en-US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3" name="下矢印 22"/>
          <p:cNvSpPr/>
          <p:nvPr/>
        </p:nvSpPr>
        <p:spPr bwMode="auto">
          <a:xfrm>
            <a:off x="7844011" y="5089793"/>
            <a:ext cx="308472" cy="231354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678757" y="5387248"/>
            <a:ext cx="1292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Quenching</a:t>
            </a:r>
            <a:endParaRPr kumimoji="1" lang="ja-JP" altLang="en-US" sz="16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auto">
          <a:xfrm>
            <a:off x="5715000" y="5150224"/>
            <a:ext cx="3267635" cy="1519517"/>
          </a:xfrm>
          <a:prstGeom prst="rect">
            <a:avLst/>
          </a:prstGeom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21171" y="152400"/>
            <a:ext cx="7315200" cy="914400"/>
          </a:xfrm>
        </p:spPr>
        <p:txBody>
          <a:bodyPr/>
          <a:lstStyle/>
          <a:p>
            <a:r>
              <a:rPr kumimoji="1" lang="en-US" altLang="ja-JP" sz="3200" dirty="0" smtClean="0">
                <a:solidFill>
                  <a:schemeClr val="accent6"/>
                </a:solidFill>
              </a:rPr>
              <a:t>MD Analysis for SD</a:t>
            </a:r>
            <a:br>
              <a:rPr kumimoji="1" lang="en-US" altLang="ja-JP" sz="3200" dirty="0" smtClean="0">
                <a:solidFill>
                  <a:schemeClr val="accent6"/>
                </a:solidFill>
              </a:rPr>
            </a:br>
            <a:r>
              <a:rPr kumimoji="1" lang="ja-JP" altLang="en-US" sz="2400" i="1" dirty="0" smtClean="0">
                <a:solidFill>
                  <a:schemeClr val="accent6"/>
                </a:solidFill>
              </a:rPr>
              <a:t>－</a:t>
            </a:r>
            <a:r>
              <a:rPr kumimoji="1" lang="en-US" altLang="ja-JP" sz="2400" i="1" dirty="0" smtClean="0">
                <a:solidFill>
                  <a:schemeClr val="accent6"/>
                </a:solidFill>
              </a:rPr>
              <a:t>Difficulties and Solutions</a:t>
            </a:r>
            <a:r>
              <a:rPr kumimoji="1" lang="ja-JP" altLang="en-US" sz="2400" i="1" dirty="0" smtClean="0">
                <a:solidFill>
                  <a:schemeClr val="accent6"/>
                </a:solidFill>
              </a:rPr>
              <a:t>－</a:t>
            </a:r>
            <a:endParaRPr kumimoji="1" lang="ja-JP" altLang="en-US" sz="2400" i="1" dirty="0">
              <a:solidFill>
                <a:schemeClr val="accent6"/>
              </a:solidFill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205753"/>
            <a:ext cx="7467600" cy="5029200"/>
          </a:xfrm>
        </p:spPr>
        <p:txBody>
          <a:bodyPr/>
          <a:lstStyle/>
          <a:p>
            <a:r>
              <a:rPr kumimoji="1" lang="en-US" altLang="ja-JP" sz="2000" dirty="0" err="1" smtClean="0"/>
              <a:t>Multipole</a:t>
            </a:r>
            <a:r>
              <a:rPr kumimoji="1" lang="en-US" altLang="ja-JP" sz="2000" dirty="0" smtClean="0"/>
              <a:t> Decomposition Analysis (MDA)</a:t>
            </a:r>
          </a:p>
          <a:p>
            <a:pPr lvl="1"/>
            <a:r>
              <a:rPr kumimoji="1" lang="en-US" altLang="ja-JP" sz="1800" dirty="0" smtClean="0"/>
              <a:t>L-dependence of angular distributions</a:t>
            </a:r>
          </a:p>
          <a:p>
            <a:pPr lvl="2"/>
            <a:r>
              <a:rPr kumimoji="1" lang="en-US" altLang="ja-JP" sz="1800" dirty="0" smtClean="0">
                <a:solidFill>
                  <a:srgbClr val="0070C0"/>
                </a:solidFill>
              </a:rPr>
              <a:t>Insensitive  to </a:t>
            </a:r>
            <a:r>
              <a:rPr kumimoji="1" lang="en-US" altLang="ja-JP" sz="1800" dirty="0" err="1" smtClean="0">
                <a:solidFill>
                  <a:srgbClr val="0070C0"/>
                </a:solidFill>
              </a:rPr>
              <a:t>J</a:t>
            </a:r>
            <a:r>
              <a:rPr kumimoji="1" lang="en-US" altLang="ja-JP" sz="1800" baseline="30000" dirty="0" err="1" smtClean="0">
                <a:solidFill>
                  <a:srgbClr val="0070C0"/>
                </a:solidFill>
              </a:rPr>
              <a:t>π</a:t>
            </a:r>
            <a:endParaRPr kumimoji="1" lang="en-US" altLang="ja-JP" sz="1800" baseline="30000" dirty="0" smtClean="0">
              <a:solidFill>
                <a:srgbClr val="0070C0"/>
              </a:solidFill>
            </a:endParaRPr>
          </a:p>
          <a:p>
            <a:r>
              <a:rPr kumimoji="1" lang="en-US" altLang="ja-JP" sz="2000" dirty="0" smtClean="0"/>
              <a:t>MDA for GT</a:t>
            </a:r>
          </a:p>
          <a:p>
            <a:pPr lvl="1"/>
            <a:r>
              <a:rPr kumimoji="1" lang="en-US" altLang="ja-JP" sz="1800" dirty="0" smtClean="0"/>
              <a:t>0</a:t>
            </a:r>
            <a:r>
              <a:rPr kumimoji="1" lang="en-US" altLang="ja-JP" sz="1800" baseline="30000" dirty="0" smtClean="0"/>
              <a:t>+</a:t>
            </a:r>
            <a:r>
              <a:rPr kumimoji="1" lang="en-US" altLang="ja-JP" sz="1800" dirty="0" smtClean="0"/>
              <a:t> and 1</a:t>
            </a:r>
            <a:r>
              <a:rPr kumimoji="1" lang="en-US" altLang="ja-JP" sz="1800" baseline="30000" dirty="0" smtClean="0"/>
              <a:t>+</a:t>
            </a:r>
            <a:r>
              <a:rPr kumimoji="1" lang="en-US" altLang="ja-JP" sz="1800" dirty="0" smtClean="0"/>
              <a:t> for L=0</a:t>
            </a:r>
          </a:p>
          <a:p>
            <a:pPr lvl="2"/>
            <a:r>
              <a:rPr kumimoji="1" lang="en-US" altLang="ja-JP" sz="1800" dirty="0" smtClean="0">
                <a:solidFill>
                  <a:srgbClr val="FF0000"/>
                </a:solidFill>
              </a:rPr>
              <a:t>0</a:t>
            </a:r>
            <a:r>
              <a:rPr kumimoji="1" lang="en-US" altLang="ja-JP" sz="1800" baseline="30000" dirty="0" smtClean="0">
                <a:solidFill>
                  <a:srgbClr val="FF0000"/>
                </a:solidFill>
              </a:rPr>
              <a:t>+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 strength </a:t>
            </a:r>
            <a:r>
              <a:rPr kumimoji="1" lang="ja-JP" altLang="en-US" sz="1800" dirty="0" smtClean="0">
                <a:solidFill>
                  <a:srgbClr val="FF0000"/>
                </a:solidFill>
              </a:rPr>
              <a:t>→ 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IAS (Easily removed)</a:t>
            </a:r>
          </a:p>
          <a:p>
            <a:r>
              <a:rPr kumimoji="1" lang="en-US" altLang="ja-JP" sz="2000" dirty="0" smtClean="0"/>
              <a:t>MDA for SD</a:t>
            </a:r>
          </a:p>
          <a:p>
            <a:pPr lvl="1"/>
            <a:r>
              <a:rPr kumimoji="1" lang="en-US" altLang="ja-JP" sz="1800" dirty="0" smtClean="0"/>
              <a:t>0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, 1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, 2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 for L=1</a:t>
            </a:r>
          </a:p>
          <a:p>
            <a:pPr lvl="2"/>
            <a:r>
              <a:rPr kumimoji="1" lang="en-US" altLang="ja-JP" sz="1800" dirty="0" smtClean="0">
                <a:solidFill>
                  <a:srgbClr val="0070C0"/>
                </a:solidFill>
              </a:rPr>
              <a:t>Separation is difficult with σ</a:t>
            </a:r>
          </a:p>
          <a:p>
            <a:pPr lvl="1"/>
            <a:r>
              <a:rPr kumimoji="1" lang="en-US" altLang="ja-JP" sz="1800" dirty="0" smtClean="0"/>
              <a:t>GDR and SDR for 1</a:t>
            </a:r>
            <a:r>
              <a:rPr kumimoji="1" lang="en-US" altLang="ja-JP" sz="1800" baseline="30000" dirty="0" smtClean="0"/>
              <a:t>-</a:t>
            </a:r>
            <a:r>
              <a:rPr kumimoji="1" lang="en-US" altLang="ja-JP" sz="1800" dirty="0" smtClean="0"/>
              <a:t> could not be separated</a:t>
            </a:r>
          </a:p>
          <a:p>
            <a:r>
              <a:rPr kumimoji="1" lang="en-US" altLang="ja-JP" sz="2000" dirty="0" smtClean="0"/>
              <a:t>Polarization transfer </a:t>
            </a:r>
            <a:r>
              <a:rPr kumimoji="1" lang="en-US" altLang="ja-JP" sz="2000" dirty="0" err="1" smtClean="0"/>
              <a:t>D</a:t>
            </a:r>
            <a:r>
              <a:rPr kumimoji="1" lang="en-US" altLang="ja-JP" sz="2000" baseline="-25000" dirty="0" err="1" smtClean="0"/>
              <a:t>ij</a:t>
            </a:r>
            <a:r>
              <a:rPr kumimoji="1" lang="en-US" altLang="ja-JP" sz="2000" dirty="0" smtClean="0"/>
              <a:t> for SD</a:t>
            </a:r>
          </a:p>
        </p:txBody>
      </p:sp>
      <p:pic>
        <p:nvPicPr>
          <p:cNvPr id="28674" name="Picture 2" descr="C:\Users\wakasa\Desktop\mda_ba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4798" y="1248710"/>
            <a:ext cx="2768194" cy="3836670"/>
          </a:xfrm>
          <a:prstGeom prst="rect">
            <a:avLst/>
          </a:prstGeom>
          <a:noFill/>
        </p:spPr>
      </p:pic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542365" y="4975410"/>
          <a:ext cx="4634754" cy="1828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44918"/>
                <a:gridCol w="1544918"/>
                <a:gridCol w="1544918"/>
              </a:tblGrid>
              <a:tr h="293146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D</a:t>
                      </a:r>
                      <a:r>
                        <a:rPr kumimoji="1" lang="en-US" altLang="ja-JP" baseline="-25000" dirty="0" smtClean="0"/>
                        <a:t>NN</a:t>
                      </a:r>
                      <a:r>
                        <a:rPr kumimoji="1" lang="en-US" altLang="ja-JP" dirty="0" smtClean="0"/>
                        <a:t>(4.0°)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D</a:t>
                      </a:r>
                      <a:r>
                        <a:rPr kumimoji="1" lang="en-US" altLang="ja-JP" baseline="-25000" dirty="0" smtClean="0"/>
                        <a:t>LL</a:t>
                      </a:r>
                      <a:r>
                        <a:rPr kumimoji="1" lang="en-US" altLang="ja-JP" dirty="0" smtClean="0"/>
                        <a:t>(4.0°)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2931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0</a:t>
                      </a:r>
                      <a:r>
                        <a:rPr kumimoji="1" lang="en-US" altLang="ja-JP" baseline="30000" dirty="0" smtClean="0">
                          <a:solidFill>
                            <a:srgbClr val="FF000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-</a:t>
                      </a: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 (SDR)</a:t>
                      </a:r>
                      <a:endParaRPr kumimoji="1" lang="ja-JP" altLang="en-US" dirty="0">
                        <a:solidFill>
                          <a:srgbClr val="FF000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-1.00</a:t>
                      </a:r>
                      <a:endParaRPr kumimoji="1" lang="ja-JP" altLang="en-US" dirty="0">
                        <a:solidFill>
                          <a:srgbClr val="FF000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-1.00</a:t>
                      </a:r>
                      <a:endParaRPr kumimoji="1" lang="ja-JP" altLang="en-US" dirty="0">
                        <a:solidFill>
                          <a:srgbClr val="FF000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</a:tr>
              <a:tr h="2931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70C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2</a:t>
                      </a:r>
                      <a:r>
                        <a:rPr kumimoji="1" lang="en-US" altLang="ja-JP" baseline="30000" dirty="0" smtClean="0">
                          <a:solidFill>
                            <a:srgbClr val="0070C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-</a:t>
                      </a:r>
                      <a:r>
                        <a:rPr kumimoji="1" lang="en-US" altLang="ja-JP" dirty="0" smtClean="0">
                          <a:solidFill>
                            <a:srgbClr val="0070C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 (SDR)</a:t>
                      </a:r>
                      <a:endParaRPr kumimoji="1" lang="ja-JP" altLang="en-US" dirty="0">
                        <a:solidFill>
                          <a:srgbClr val="0070C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70C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-0.17</a:t>
                      </a:r>
                      <a:endParaRPr kumimoji="1" lang="ja-JP" altLang="en-US" dirty="0">
                        <a:solidFill>
                          <a:srgbClr val="0070C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70C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-0.41</a:t>
                      </a:r>
                      <a:endParaRPr kumimoji="1" lang="ja-JP" altLang="en-US" dirty="0">
                        <a:solidFill>
                          <a:srgbClr val="0070C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</a:tr>
              <a:tr h="2931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B05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1</a:t>
                      </a:r>
                      <a:r>
                        <a:rPr kumimoji="1" lang="en-US" altLang="ja-JP" baseline="30000" dirty="0" smtClean="0">
                          <a:solidFill>
                            <a:srgbClr val="00B05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-</a:t>
                      </a:r>
                      <a:r>
                        <a:rPr kumimoji="1" lang="en-US" altLang="ja-JP" dirty="0" smtClean="0">
                          <a:solidFill>
                            <a:srgbClr val="00B05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 (SDR)</a:t>
                      </a:r>
                      <a:endParaRPr kumimoji="1" lang="ja-JP" altLang="en-US" dirty="0">
                        <a:solidFill>
                          <a:srgbClr val="00B05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B05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+0.19</a:t>
                      </a:r>
                      <a:endParaRPr kumimoji="1" lang="ja-JP" altLang="en-US" dirty="0">
                        <a:solidFill>
                          <a:srgbClr val="00B05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00B050"/>
                          </a:solidFill>
                          <a:latin typeface="ヒラギノ丸ゴ StdN W6" pitchFamily="34" charset="-128"/>
                          <a:ea typeface="ヒラギノ丸ゴ StdN W6" pitchFamily="34" charset="-128"/>
                        </a:rPr>
                        <a:t>-0.16</a:t>
                      </a:r>
                      <a:endParaRPr kumimoji="1" lang="ja-JP" altLang="en-US" dirty="0">
                        <a:solidFill>
                          <a:srgbClr val="00B050"/>
                        </a:solidFill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</a:tr>
              <a:tr h="2931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1</a:t>
                      </a:r>
                      <a:r>
                        <a:rPr kumimoji="1" lang="en-US" altLang="ja-JP" baseline="30000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-</a:t>
                      </a:r>
                      <a:r>
                        <a:rPr kumimoji="1" lang="en-US" altLang="ja-JP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 (GDR)</a:t>
                      </a:r>
                      <a:endParaRPr kumimoji="1" lang="ja-JP" altLang="en-US" dirty="0"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+0.96</a:t>
                      </a:r>
                      <a:endParaRPr kumimoji="1" lang="ja-JP" altLang="en-US" dirty="0"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ヒラギノ丸ゴ StdN W6" pitchFamily="34" charset="-128"/>
                          <a:ea typeface="ヒラギノ丸ゴ StdN W6" pitchFamily="34" charset="-128"/>
                        </a:rPr>
                        <a:t>+0.95</a:t>
                      </a:r>
                      <a:endParaRPr kumimoji="1" lang="ja-JP" altLang="en-US" dirty="0">
                        <a:latin typeface="ヒラギノ丸ゴ StdN W6" pitchFamily="34" charset="-128"/>
                        <a:ea typeface="ヒラギノ丸ゴ StdN W6" pitchFamily="34" charset="-128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5846393" y="5849470"/>
            <a:ext cx="3230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 Separate 0</a:t>
            </a:r>
            <a:r>
              <a:rPr kumimoji="1" lang="en-US" altLang="ja-JP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,1</a:t>
            </a:r>
            <a:r>
              <a:rPr kumimoji="1" lang="en-US" altLang="ja-JP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,2</a:t>
            </a:r>
            <a:r>
              <a:rPr kumimoji="1" lang="en-US" altLang="ja-JP" baseline="30000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-</a:t>
            </a:r>
          </a:p>
          <a:p>
            <a:pPr>
              <a:buFont typeface="Wingdings" pitchFamily="2" charset="2"/>
              <a:buChar char="ü"/>
            </a:pPr>
            <a:r>
              <a:rPr kumimoji="1" lang="en-US" altLang="ja-JP" dirty="0" smtClean="0">
                <a:solidFill>
                  <a:srgbClr val="0070C0"/>
                </a:solidFill>
                <a:latin typeface="ヒラギノ丸ゴ StdN W6" pitchFamily="34" charset="-128"/>
                <a:ea typeface="ヒラギノ丸ゴ StdN W6" pitchFamily="34" charset="-128"/>
              </a:rPr>
              <a:t> Separate GDR and SDR</a:t>
            </a:r>
            <a:endParaRPr kumimoji="1" lang="ja-JP" altLang="en-US" dirty="0">
              <a:solidFill>
                <a:srgbClr val="0070C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95683" y="5257800"/>
            <a:ext cx="1919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MDA with </a:t>
            </a:r>
            <a:r>
              <a:rPr kumimoji="1" lang="en-US" altLang="ja-JP" sz="2000" dirty="0" err="1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D</a:t>
            </a:r>
            <a:r>
              <a:rPr kumimoji="1" lang="en-US" altLang="ja-JP" sz="2000" baseline="-25000" dirty="0" err="1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ij</a:t>
            </a:r>
            <a:endParaRPr kumimoji="1" lang="ja-JP" altLang="en-US" sz="2000" baseline="-25000" dirty="0">
              <a:solidFill>
                <a:srgbClr val="FF000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8" name="左中かっこ 7"/>
          <p:cNvSpPr/>
          <p:nvPr/>
        </p:nvSpPr>
        <p:spPr bwMode="auto">
          <a:xfrm>
            <a:off x="5836024" y="5795682"/>
            <a:ext cx="121023" cy="726142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0" name="右矢印 9"/>
          <p:cNvSpPr/>
          <p:nvPr/>
        </p:nvSpPr>
        <p:spPr bwMode="auto">
          <a:xfrm>
            <a:off x="5230906" y="5768788"/>
            <a:ext cx="403412" cy="37651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2" descr="RCNP_birdsey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285" r="8960" b="28400"/>
          <a:stretch>
            <a:fillRect/>
          </a:stretch>
        </p:blipFill>
        <p:spPr bwMode="auto">
          <a:xfrm>
            <a:off x="885825" y="1990725"/>
            <a:ext cx="8258175" cy="346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Line 25"/>
          <p:cNvSpPr>
            <a:spLocks noChangeAspect="1" noChangeShapeType="1"/>
          </p:cNvSpPr>
          <p:nvPr/>
        </p:nvSpPr>
        <p:spPr bwMode="auto">
          <a:xfrm rot="4200000">
            <a:off x="551254" y="4104349"/>
            <a:ext cx="1327864" cy="223764"/>
          </a:xfrm>
          <a:prstGeom prst="line">
            <a:avLst/>
          </a:prstGeom>
          <a:noFill/>
          <a:ln w="127000">
            <a:solidFill>
              <a:srgbClr val="1A6264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116" name="Rectangle 27"/>
          <p:cNvSpPr>
            <a:spLocks noChangeAspect="1" noChangeArrowheads="1"/>
          </p:cNvSpPr>
          <p:nvPr/>
        </p:nvSpPr>
        <p:spPr bwMode="auto">
          <a:xfrm>
            <a:off x="216697" y="2267884"/>
            <a:ext cx="2831476" cy="1604869"/>
          </a:xfrm>
          <a:prstGeom prst="rect">
            <a:avLst/>
          </a:prstGeom>
          <a:solidFill>
            <a:srgbClr val="1A6264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17" name="Rectangle 28"/>
          <p:cNvSpPr>
            <a:spLocks noChangeAspect="1" noChangeArrowheads="1"/>
          </p:cNvSpPr>
          <p:nvPr/>
        </p:nvSpPr>
        <p:spPr bwMode="auto">
          <a:xfrm>
            <a:off x="293258" y="2348375"/>
            <a:ext cx="2678541" cy="12285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03" name="Freeform 9"/>
          <p:cNvSpPr>
            <a:spLocks noChangeAspect="1"/>
          </p:cNvSpPr>
          <p:nvPr/>
        </p:nvSpPr>
        <p:spPr bwMode="auto">
          <a:xfrm>
            <a:off x="2373313" y="1960563"/>
            <a:ext cx="6840537" cy="3449637"/>
          </a:xfrm>
          <a:custGeom>
            <a:avLst/>
            <a:gdLst>
              <a:gd name="T0" fmla="*/ 0 w 4735"/>
              <a:gd name="T1" fmla="*/ 2147483647 h 2388"/>
              <a:gd name="T2" fmla="*/ 2147483647 w 4735"/>
              <a:gd name="T3" fmla="*/ 2147483647 h 2388"/>
              <a:gd name="T4" fmla="*/ 2147483647 w 4735"/>
              <a:gd name="T5" fmla="*/ 2147483647 h 2388"/>
              <a:gd name="T6" fmla="*/ 2147483647 w 4735"/>
              <a:gd name="T7" fmla="*/ 2147483647 h 2388"/>
              <a:gd name="T8" fmla="*/ 2147483647 w 4735"/>
              <a:gd name="T9" fmla="*/ 2147483647 h 2388"/>
              <a:gd name="T10" fmla="*/ 2147483647 w 4735"/>
              <a:gd name="T11" fmla="*/ 2147483647 h 2388"/>
              <a:gd name="T12" fmla="*/ 2147483647 w 4735"/>
              <a:gd name="T13" fmla="*/ 2147483647 h 2388"/>
              <a:gd name="T14" fmla="*/ 2147483647 w 4735"/>
              <a:gd name="T15" fmla="*/ 2147483647 h 2388"/>
              <a:gd name="T16" fmla="*/ 2147483647 w 4735"/>
              <a:gd name="T17" fmla="*/ 2147483647 h 2388"/>
              <a:gd name="T18" fmla="*/ 2147483647 w 4735"/>
              <a:gd name="T19" fmla="*/ 2147483647 h 2388"/>
              <a:gd name="T20" fmla="*/ 2147483647 w 4735"/>
              <a:gd name="T21" fmla="*/ 2147483647 h 2388"/>
              <a:gd name="T22" fmla="*/ 2147483647 w 4735"/>
              <a:gd name="T23" fmla="*/ 2147483647 h 2388"/>
              <a:gd name="T24" fmla="*/ 2147483647 w 4735"/>
              <a:gd name="T25" fmla="*/ 2147483647 h 2388"/>
              <a:gd name="T26" fmla="*/ 2147483647 w 4735"/>
              <a:gd name="T27" fmla="*/ 2147483647 h 2388"/>
              <a:gd name="T28" fmla="*/ 2147483647 w 4735"/>
              <a:gd name="T29" fmla="*/ 2147483647 h 2388"/>
              <a:gd name="T30" fmla="*/ 2147483647 w 4735"/>
              <a:gd name="T31" fmla="*/ 2147483647 h 2388"/>
              <a:gd name="T32" fmla="*/ 2147483647 w 4735"/>
              <a:gd name="T33" fmla="*/ 2147483647 h 2388"/>
              <a:gd name="T34" fmla="*/ 2147483647 w 4735"/>
              <a:gd name="T35" fmla="*/ 2147483647 h 2388"/>
              <a:gd name="T36" fmla="*/ 2147483647 w 4735"/>
              <a:gd name="T37" fmla="*/ 2147483647 h 2388"/>
              <a:gd name="T38" fmla="*/ 2147483647 w 4735"/>
              <a:gd name="T39" fmla="*/ 2147483647 h 2388"/>
              <a:gd name="T40" fmla="*/ 2147483647 w 4735"/>
              <a:gd name="T41" fmla="*/ 2147483647 h 2388"/>
              <a:gd name="T42" fmla="*/ 2147483647 w 4735"/>
              <a:gd name="T43" fmla="*/ 2147483647 h 2388"/>
              <a:gd name="T44" fmla="*/ 2147483647 w 4735"/>
              <a:gd name="T45" fmla="*/ 0 h 2388"/>
              <a:gd name="T46" fmla="*/ 2147483647 w 4735"/>
              <a:gd name="T47" fmla="*/ 2147483647 h 2388"/>
              <a:gd name="T48" fmla="*/ 2147483647 w 4735"/>
              <a:gd name="T49" fmla="*/ 2147483647 h 2388"/>
              <a:gd name="T50" fmla="*/ 2147483647 w 4735"/>
              <a:gd name="T51" fmla="*/ 2147483647 h 2388"/>
              <a:gd name="T52" fmla="*/ 2147483647 w 4735"/>
              <a:gd name="T53" fmla="*/ 2147483647 h 2388"/>
              <a:gd name="T54" fmla="*/ 2147483647 w 4735"/>
              <a:gd name="T55" fmla="*/ 2147483647 h 2388"/>
              <a:gd name="T56" fmla="*/ 2147483647 w 4735"/>
              <a:gd name="T57" fmla="*/ 2147483647 h 2388"/>
              <a:gd name="T58" fmla="*/ 2147483647 w 4735"/>
              <a:gd name="T59" fmla="*/ 2147483647 h 2388"/>
              <a:gd name="T60" fmla="*/ 2147483647 w 4735"/>
              <a:gd name="T61" fmla="*/ 2147483647 h 2388"/>
              <a:gd name="T62" fmla="*/ 0 w 4735"/>
              <a:gd name="T63" fmla="*/ 2147483647 h 2388"/>
              <a:gd name="T64" fmla="*/ 0 w 4735"/>
              <a:gd name="T65" fmla="*/ 2147483647 h 2388"/>
              <a:gd name="T66" fmla="*/ 0 w 4735"/>
              <a:gd name="T67" fmla="*/ 2147483647 h 238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735"/>
              <a:gd name="T103" fmla="*/ 0 h 2388"/>
              <a:gd name="T104" fmla="*/ 4735 w 4735"/>
              <a:gd name="T105" fmla="*/ 2388 h 238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735" h="2388">
                <a:moveTo>
                  <a:pt x="0" y="1620"/>
                </a:moveTo>
                <a:lnTo>
                  <a:pt x="1316" y="754"/>
                </a:lnTo>
                <a:lnTo>
                  <a:pt x="1386" y="800"/>
                </a:lnTo>
                <a:lnTo>
                  <a:pt x="1583" y="660"/>
                </a:lnTo>
                <a:lnTo>
                  <a:pt x="2529" y="1241"/>
                </a:lnTo>
                <a:lnTo>
                  <a:pt x="2763" y="1035"/>
                </a:lnTo>
                <a:lnTo>
                  <a:pt x="2815" y="1035"/>
                </a:lnTo>
                <a:lnTo>
                  <a:pt x="3278" y="1302"/>
                </a:lnTo>
                <a:lnTo>
                  <a:pt x="3189" y="1381"/>
                </a:lnTo>
                <a:lnTo>
                  <a:pt x="3489" y="1564"/>
                </a:lnTo>
                <a:lnTo>
                  <a:pt x="3522" y="1718"/>
                </a:lnTo>
                <a:lnTo>
                  <a:pt x="3761" y="1686"/>
                </a:lnTo>
                <a:lnTo>
                  <a:pt x="4107" y="1283"/>
                </a:lnTo>
                <a:lnTo>
                  <a:pt x="3644" y="1030"/>
                </a:lnTo>
                <a:lnTo>
                  <a:pt x="3423" y="1236"/>
                </a:lnTo>
                <a:lnTo>
                  <a:pt x="3372" y="1217"/>
                </a:lnTo>
                <a:lnTo>
                  <a:pt x="3339" y="1241"/>
                </a:lnTo>
                <a:lnTo>
                  <a:pt x="2852" y="950"/>
                </a:lnTo>
                <a:lnTo>
                  <a:pt x="2983" y="843"/>
                </a:lnTo>
                <a:lnTo>
                  <a:pt x="2496" y="557"/>
                </a:lnTo>
                <a:lnTo>
                  <a:pt x="2192" y="782"/>
                </a:lnTo>
                <a:lnTo>
                  <a:pt x="1424" y="323"/>
                </a:lnTo>
                <a:lnTo>
                  <a:pt x="1920" y="0"/>
                </a:lnTo>
                <a:lnTo>
                  <a:pt x="4735" y="726"/>
                </a:lnTo>
                <a:lnTo>
                  <a:pt x="4725" y="2388"/>
                </a:lnTo>
                <a:lnTo>
                  <a:pt x="3718" y="2369"/>
                </a:lnTo>
                <a:lnTo>
                  <a:pt x="3039" y="2210"/>
                </a:lnTo>
                <a:lnTo>
                  <a:pt x="2061" y="1695"/>
                </a:lnTo>
                <a:lnTo>
                  <a:pt x="1119" y="2360"/>
                </a:lnTo>
                <a:lnTo>
                  <a:pt x="422" y="1770"/>
                </a:lnTo>
                <a:lnTo>
                  <a:pt x="253" y="1854"/>
                </a:lnTo>
                <a:lnTo>
                  <a:pt x="0" y="1625"/>
                </a:lnTo>
                <a:lnTo>
                  <a:pt x="0" y="1629"/>
                </a:lnTo>
                <a:lnTo>
                  <a:pt x="0" y="1620"/>
                </a:lnTo>
                <a:close/>
              </a:path>
            </a:pathLst>
          </a:custGeom>
          <a:solidFill>
            <a:schemeClr val="bg1">
              <a:alpha val="65097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114" name="Rectangle 22"/>
          <p:cNvSpPr>
            <a:spLocks noChangeAspect="1" noChangeArrowheads="1"/>
          </p:cNvSpPr>
          <p:nvPr/>
        </p:nvSpPr>
        <p:spPr bwMode="auto">
          <a:xfrm>
            <a:off x="2903538" y="977900"/>
            <a:ext cx="2481262" cy="13065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7" name="正方形/長方形 36"/>
          <p:cNvSpPr/>
          <p:nvPr/>
        </p:nvSpPr>
        <p:spPr bwMode="auto">
          <a:xfrm>
            <a:off x="4894729" y="5029200"/>
            <a:ext cx="3953436" cy="1694329"/>
          </a:xfrm>
          <a:prstGeom prst="rect">
            <a:avLst/>
          </a:prstGeom>
          <a:solidFill>
            <a:schemeClr val="bg1"/>
          </a:solidFill>
          <a:ln w="28575"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4099" name="Rectangle 10"/>
          <p:cNvSpPr>
            <a:spLocks noChangeArrowheads="1"/>
          </p:cNvSpPr>
          <p:nvPr/>
        </p:nvSpPr>
        <p:spPr bwMode="auto">
          <a:xfrm>
            <a:off x="3657600" y="0"/>
            <a:ext cx="5486400" cy="12446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00" name="タイトル 1"/>
          <p:cNvSpPr>
            <a:spLocks noGrp="1"/>
          </p:cNvSpPr>
          <p:nvPr>
            <p:ph type="title"/>
          </p:nvPr>
        </p:nvSpPr>
        <p:spPr>
          <a:xfrm>
            <a:off x="1377103" y="141383"/>
            <a:ext cx="7315200" cy="914400"/>
          </a:xfrm>
        </p:spPr>
        <p:txBody>
          <a:bodyPr/>
          <a:lstStyle/>
          <a:p>
            <a:pPr eaLnBrk="1" hangingPunct="1"/>
            <a:r>
              <a:rPr kumimoji="1" lang="en-US" altLang="ja-JP" sz="32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Experiment at RCNP</a:t>
            </a:r>
            <a:endParaRPr kumimoji="1" lang="ja-JP" altLang="en-US" sz="3200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4129" name="コンテンツ プレースホルダ 3"/>
          <p:cNvSpPr>
            <a:spLocks noGrp="1"/>
          </p:cNvSpPr>
          <p:nvPr>
            <p:ph idx="1"/>
          </p:nvPr>
        </p:nvSpPr>
        <p:spPr>
          <a:xfrm>
            <a:off x="4948413" y="4419602"/>
            <a:ext cx="4471012" cy="253755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1600" dirty="0" smtClean="0">
                <a:solidFill>
                  <a:schemeClr val="accent6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Beam swinger</a:t>
            </a:r>
          </a:p>
          <a:p>
            <a:pPr lvl="1" eaLnBrk="1" hangingPunct="1"/>
            <a:r>
              <a:rPr lang="en-US" altLang="ja-JP" sz="1600" dirty="0" smtClean="0">
                <a:solidFill>
                  <a:schemeClr val="accent1">
                    <a:lumMod val="50000"/>
                  </a:schemeClr>
                </a:solidFill>
              </a:rPr>
              <a:t>Cover θ=0°</a:t>
            </a:r>
            <a:r>
              <a:rPr lang="ja-JP" altLang="en-US" sz="1600" dirty="0" smtClean="0">
                <a:solidFill>
                  <a:schemeClr val="accent1">
                    <a:lumMod val="50000"/>
                  </a:schemeClr>
                </a:solidFill>
              </a:rPr>
              <a:t>～</a:t>
            </a:r>
            <a:r>
              <a:rPr lang="en-US" altLang="ja-JP" sz="1600" dirty="0" smtClean="0">
                <a:solidFill>
                  <a:schemeClr val="accent1">
                    <a:lumMod val="50000"/>
                  </a:schemeClr>
                </a:solidFill>
              </a:rPr>
              <a:t>13.4°</a:t>
            </a:r>
            <a:endParaRPr lang="en-US" altLang="ja-JP" sz="1600" baseline="30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/>
            <a:r>
              <a:rPr lang="en-US" altLang="ja-JP" sz="1600" dirty="0" smtClean="0">
                <a:solidFill>
                  <a:schemeClr val="accent6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Measured data </a:t>
            </a:r>
            <a:r>
              <a:rPr lang="en-US" altLang="ja-JP" sz="1600" dirty="0" smtClean="0">
                <a:solidFill>
                  <a:srgbClr val="FF0000"/>
                </a:solidFill>
                <a:latin typeface="ヒラギノ丸ゴ StdN W6" pitchFamily="34" charset="-128"/>
                <a:ea typeface="ヒラギノ丸ゴ StdN W6" pitchFamily="34" charset="-128"/>
              </a:rPr>
              <a:t>(33 data sets)</a:t>
            </a:r>
          </a:p>
          <a:p>
            <a:pPr lvl="1" eaLnBrk="1" hangingPunct="1"/>
            <a:r>
              <a:rPr lang="el-GR" altLang="ja-JP" sz="1600" dirty="0" smtClean="0"/>
              <a:t>σ</a:t>
            </a:r>
            <a:r>
              <a:rPr lang="en-US" altLang="ja-JP" sz="1600" dirty="0" smtClean="0"/>
              <a:t> : 13 angles</a:t>
            </a:r>
          </a:p>
          <a:p>
            <a:pPr lvl="1" eaLnBrk="1" hangingPunct="1"/>
            <a:r>
              <a:rPr lang="en-US" altLang="ja-JP" sz="1600" dirty="0" smtClean="0"/>
              <a:t>A</a:t>
            </a:r>
            <a:r>
              <a:rPr lang="en-US" altLang="ja-JP" sz="1600" baseline="-25000" dirty="0" smtClean="0"/>
              <a:t>y</a:t>
            </a:r>
            <a:r>
              <a:rPr lang="en-US" altLang="ja-JP" sz="1600" dirty="0" smtClean="0"/>
              <a:t> : 12 angles</a:t>
            </a:r>
          </a:p>
          <a:p>
            <a:pPr lvl="1" eaLnBrk="1" hangingPunct="1"/>
            <a:r>
              <a:rPr lang="en-US" altLang="ja-JP" sz="1600" dirty="0" smtClean="0"/>
              <a:t>D</a:t>
            </a:r>
            <a:r>
              <a:rPr lang="en-US" altLang="ja-JP" sz="1600" baseline="-25000" dirty="0" smtClean="0"/>
              <a:t>NN</a:t>
            </a:r>
            <a:r>
              <a:rPr lang="en-US" altLang="ja-JP" sz="1600" dirty="0" smtClean="0"/>
              <a:t> : 4 angles(0,4,7,10deg)</a:t>
            </a:r>
          </a:p>
          <a:p>
            <a:pPr lvl="1" eaLnBrk="1" hangingPunct="1"/>
            <a:r>
              <a:rPr lang="en-US" altLang="ja-JP" sz="1600" dirty="0" smtClean="0"/>
              <a:t>D</a:t>
            </a:r>
            <a:r>
              <a:rPr lang="en-US" altLang="ja-JP" sz="1600" baseline="-25000" dirty="0" smtClean="0"/>
              <a:t>LL</a:t>
            </a:r>
            <a:r>
              <a:rPr lang="en-US" altLang="ja-JP" sz="1600" dirty="0" smtClean="0"/>
              <a:t> : 1 angle(0deg)</a:t>
            </a:r>
          </a:p>
          <a:p>
            <a:pPr lvl="1" eaLnBrk="1" hangingPunct="1"/>
            <a:r>
              <a:rPr lang="en-US" altLang="ja-JP" sz="1600" dirty="0" smtClean="0"/>
              <a:t>P : 3 angles(4,7,10deg)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ph sz="half" idx="4294967295"/>
          </p:nvPr>
        </p:nvGraphicFramePr>
        <p:xfrm>
          <a:off x="2963537" y="1041305"/>
          <a:ext cx="2336800" cy="993775"/>
        </p:xfrm>
        <a:graphic>
          <a:graphicData uri="http://schemas.openxmlformats.org/presentationml/2006/ole">
            <p:oleObj spid="_x0000_s1026" name="Image" r:id="rId5" imgW="13168254" imgH="5600000" progId="">
              <p:embed/>
            </p:oleObj>
          </a:graphicData>
        </a:graphic>
      </p:graphicFrame>
      <p:sp>
        <p:nvSpPr>
          <p:cNvPr id="4130" name="テキスト プレースホルダ 2"/>
          <p:cNvSpPr>
            <a:spLocks noGrp="1"/>
          </p:cNvSpPr>
          <p:nvPr>
            <p:ph type="body" sz="half" idx="4294967295"/>
          </p:nvPr>
        </p:nvSpPr>
        <p:spPr>
          <a:xfrm>
            <a:off x="0" y="5232400"/>
            <a:ext cx="5000625" cy="1625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1600" dirty="0" smtClean="0">
                <a:solidFill>
                  <a:schemeClr val="accent6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295 </a:t>
            </a:r>
            <a:r>
              <a:rPr lang="en-US" altLang="ja-JP" sz="1600" dirty="0" err="1" smtClean="0">
                <a:solidFill>
                  <a:schemeClr val="accent6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MeV</a:t>
            </a:r>
            <a:r>
              <a:rPr lang="en-US" altLang="ja-JP" sz="1600" dirty="0" smtClean="0">
                <a:solidFill>
                  <a:schemeClr val="accent6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 Polarized  protons</a:t>
            </a:r>
          </a:p>
          <a:p>
            <a:pPr lvl="1" eaLnBrk="1" hangingPunct="1"/>
            <a:r>
              <a:rPr lang="en-US" altLang="ja-JP" sz="1600" dirty="0" smtClean="0">
                <a:solidFill>
                  <a:schemeClr val="accent1">
                    <a:lumMod val="50000"/>
                  </a:schemeClr>
                </a:solidFill>
              </a:rPr>
              <a:t>Predominantly excite GT and SDR</a:t>
            </a:r>
          </a:p>
          <a:p>
            <a:pPr eaLnBrk="1" hangingPunct="1"/>
            <a:r>
              <a:rPr lang="en-US" altLang="ja-JP" sz="1600" dirty="0" smtClean="0">
                <a:solidFill>
                  <a:schemeClr val="accent6">
                    <a:lumMod val="50000"/>
                  </a:schemeClr>
                </a:solidFill>
                <a:latin typeface="ヒラギノ丸ゴ StdN W6" pitchFamily="34" charset="-128"/>
                <a:ea typeface="ヒラギノ丸ゴ StdN W6" pitchFamily="34" charset="-128"/>
              </a:rPr>
              <a:t>Beam polarization</a:t>
            </a:r>
          </a:p>
          <a:p>
            <a:pPr lvl="1" eaLnBrk="1" hangingPunct="1"/>
            <a:r>
              <a:rPr lang="en-US" altLang="ja-JP" sz="1600" dirty="0" smtClean="0">
                <a:solidFill>
                  <a:schemeClr val="accent1">
                    <a:lumMod val="50000"/>
                  </a:schemeClr>
                </a:solidFill>
              </a:rPr>
              <a:t>Control with 2-sets of solenoids</a:t>
            </a:r>
          </a:p>
          <a:p>
            <a:pPr lvl="1" eaLnBrk="1" hangingPunct="1"/>
            <a:r>
              <a:rPr lang="en-US" altLang="ja-JP" sz="1600" dirty="0" smtClean="0">
                <a:solidFill>
                  <a:schemeClr val="accent1">
                    <a:lumMod val="50000"/>
                  </a:schemeClr>
                </a:solidFill>
              </a:rPr>
              <a:t>Measure with 2-sets of BLP by p-p</a:t>
            </a:r>
          </a:p>
        </p:txBody>
      </p:sp>
      <p:pic>
        <p:nvPicPr>
          <p:cNvPr id="38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352540" y="2186275"/>
            <a:ext cx="2439988" cy="1404938"/>
          </a:xfrm>
          <a:noFill/>
          <a:ln/>
        </p:spPr>
      </p:pic>
      <p:sp>
        <p:nvSpPr>
          <p:cNvPr id="4108" name="Line 10"/>
          <p:cNvSpPr>
            <a:spLocks noChangeAspect="1" noChangeShapeType="1"/>
          </p:cNvSpPr>
          <p:nvPr/>
        </p:nvSpPr>
        <p:spPr bwMode="auto">
          <a:xfrm flipH="1">
            <a:off x="7659688" y="2786063"/>
            <a:ext cx="577850" cy="928687"/>
          </a:xfrm>
          <a:prstGeom prst="line">
            <a:avLst/>
          </a:prstGeom>
          <a:noFill/>
          <a:ln w="127000">
            <a:solidFill>
              <a:srgbClr val="660066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109" name="Rectangle 12"/>
          <p:cNvSpPr>
            <a:spLocks noChangeAspect="1" noChangeArrowheads="1"/>
          </p:cNvSpPr>
          <p:nvPr/>
        </p:nvSpPr>
        <p:spPr bwMode="auto">
          <a:xfrm>
            <a:off x="7318375" y="1465263"/>
            <a:ext cx="1776413" cy="143192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110" name="Picture 13" descr="スキャン00100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B2958B"/>
              </a:clrFrom>
              <a:clrTo>
                <a:srgbClr val="B2958B">
                  <a:alpha val="0"/>
                </a:srgbClr>
              </a:clrTo>
            </a:clrChange>
            <a:lum bright="6000" contrast="24000"/>
          </a:blip>
          <a:srcRect l="7269" t="20607" r="47337" b="56546"/>
          <a:stretch>
            <a:fillRect/>
          </a:stretch>
        </p:blipFill>
        <p:spPr bwMode="auto">
          <a:xfrm>
            <a:off x="7364413" y="1487488"/>
            <a:ext cx="1697037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4"/>
          <p:cNvSpPr txBox="1">
            <a:spLocks noChangeAspect="1" noChangeArrowheads="1"/>
          </p:cNvSpPr>
          <p:nvPr/>
        </p:nvSpPr>
        <p:spPr bwMode="auto">
          <a:xfrm>
            <a:off x="7346950" y="2623122"/>
            <a:ext cx="19207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AVF Cyclotron</a:t>
            </a:r>
            <a:r>
              <a:rPr lang="ja-JP" altLang="en-US" sz="1600" dirty="0">
                <a:solidFill>
                  <a:schemeClr val="bg1"/>
                </a:solidFill>
              </a:rPr>
              <a:t>　</a:t>
            </a:r>
          </a:p>
        </p:txBody>
      </p:sp>
      <p:sp>
        <p:nvSpPr>
          <p:cNvPr id="4112" name="Line 15"/>
          <p:cNvSpPr>
            <a:spLocks noChangeAspect="1" noChangeShapeType="1"/>
          </p:cNvSpPr>
          <p:nvPr/>
        </p:nvSpPr>
        <p:spPr bwMode="auto">
          <a:xfrm flipH="1">
            <a:off x="6084888" y="2643188"/>
            <a:ext cx="204787" cy="474662"/>
          </a:xfrm>
          <a:prstGeom prst="line">
            <a:avLst/>
          </a:prstGeom>
          <a:noFill/>
          <a:ln w="127000">
            <a:solidFill>
              <a:srgbClr val="006600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113" name="Line 20"/>
          <p:cNvSpPr>
            <a:spLocks noChangeAspect="1" noChangeShapeType="1"/>
          </p:cNvSpPr>
          <p:nvPr/>
        </p:nvSpPr>
        <p:spPr bwMode="auto">
          <a:xfrm>
            <a:off x="3902075" y="2154238"/>
            <a:ext cx="609600" cy="557212"/>
          </a:xfrm>
          <a:prstGeom prst="line">
            <a:avLst/>
          </a:prstGeom>
          <a:noFill/>
          <a:ln w="127000">
            <a:solidFill>
              <a:srgbClr val="000066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2" name="Text Box 24"/>
          <p:cNvSpPr txBox="1">
            <a:spLocks noChangeAspect="1" noChangeArrowheads="1"/>
          </p:cNvSpPr>
          <p:nvPr/>
        </p:nvSpPr>
        <p:spPr bwMode="auto">
          <a:xfrm>
            <a:off x="2883726" y="1981772"/>
            <a:ext cx="25298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Beam Swinger System</a:t>
            </a:r>
            <a:endParaRPr lang="ja-JP" altLang="en-US" sz="1600" dirty="0">
              <a:solidFill>
                <a:schemeClr val="bg1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26" name="Text Box 30"/>
          <p:cNvSpPr txBox="1">
            <a:spLocks noChangeAspect="1" noChangeArrowheads="1"/>
          </p:cNvSpPr>
          <p:nvPr/>
        </p:nvSpPr>
        <p:spPr bwMode="auto">
          <a:xfrm>
            <a:off x="1085396" y="3567290"/>
            <a:ext cx="9444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NPOL2</a:t>
            </a:r>
            <a:endParaRPr lang="en-US" altLang="ja-JP" sz="1600" dirty="0">
              <a:solidFill>
                <a:schemeClr val="bg1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4120" name="Rectangle 17"/>
          <p:cNvSpPr>
            <a:spLocks noChangeAspect="1" noChangeArrowheads="1"/>
          </p:cNvSpPr>
          <p:nvPr/>
        </p:nvSpPr>
        <p:spPr bwMode="auto">
          <a:xfrm>
            <a:off x="5437188" y="1250950"/>
            <a:ext cx="1816100" cy="146843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121" name="Picture 18" descr="ri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76875" y="1287463"/>
            <a:ext cx="17335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19"/>
          <p:cNvSpPr txBox="1">
            <a:spLocks noChangeAspect="1" noChangeArrowheads="1"/>
          </p:cNvSpPr>
          <p:nvPr/>
        </p:nvSpPr>
        <p:spPr bwMode="auto">
          <a:xfrm>
            <a:off x="5476685" y="2427859"/>
            <a:ext cx="17395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Ring Cyclotron</a:t>
            </a:r>
            <a:endParaRPr lang="ja-JP" altLang="en-US" sz="1600" dirty="0">
              <a:solidFill>
                <a:schemeClr val="bg1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  <p:sp>
        <p:nvSpPr>
          <p:cNvPr id="4123" name="Line 51"/>
          <p:cNvSpPr>
            <a:spLocks noChangeAspect="1" noChangeShapeType="1"/>
          </p:cNvSpPr>
          <p:nvPr/>
        </p:nvSpPr>
        <p:spPr bwMode="auto">
          <a:xfrm rot="3300000" flipV="1">
            <a:off x="6302375" y="3535363"/>
            <a:ext cx="706437" cy="992188"/>
          </a:xfrm>
          <a:prstGeom prst="line">
            <a:avLst/>
          </a:prstGeom>
          <a:noFill/>
          <a:ln w="50800">
            <a:solidFill>
              <a:srgbClr val="9933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124" name="Line 53"/>
          <p:cNvSpPr>
            <a:spLocks noChangeAspect="1" noChangeShapeType="1"/>
          </p:cNvSpPr>
          <p:nvPr/>
        </p:nvSpPr>
        <p:spPr bwMode="auto">
          <a:xfrm rot="3480000" flipV="1">
            <a:off x="6319838" y="3340100"/>
            <a:ext cx="615950" cy="1076325"/>
          </a:xfrm>
          <a:prstGeom prst="line">
            <a:avLst/>
          </a:prstGeom>
          <a:noFill/>
          <a:ln w="50800">
            <a:solidFill>
              <a:srgbClr val="9933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125" name="Line 56"/>
          <p:cNvSpPr>
            <a:spLocks noChangeAspect="1" noChangeShapeType="1"/>
          </p:cNvSpPr>
          <p:nvPr/>
        </p:nvSpPr>
        <p:spPr bwMode="auto">
          <a:xfrm flipV="1">
            <a:off x="4845050" y="3016250"/>
            <a:ext cx="111125" cy="379413"/>
          </a:xfrm>
          <a:prstGeom prst="line">
            <a:avLst/>
          </a:prstGeom>
          <a:noFill/>
          <a:ln w="50800">
            <a:solidFill>
              <a:srgbClr val="66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126" name="Line 57"/>
          <p:cNvSpPr>
            <a:spLocks noChangeAspect="1" noChangeShapeType="1"/>
          </p:cNvSpPr>
          <p:nvPr/>
        </p:nvSpPr>
        <p:spPr bwMode="auto">
          <a:xfrm flipH="1" flipV="1">
            <a:off x="4568825" y="2840038"/>
            <a:ext cx="50800" cy="519112"/>
          </a:xfrm>
          <a:prstGeom prst="line">
            <a:avLst/>
          </a:prstGeom>
          <a:noFill/>
          <a:ln w="50800">
            <a:solidFill>
              <a:srgbClr val="66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4" name="Text Box 50"/>
          <p:cNvSpPr txBox="1">
            <a:spLocks noChangeAspect="1" noChangeArrowheads="1"/>
          </p:cNvSpPr>
          <p:nvPr/>
        </p:nvSpPr>
        <p:spPr bwMode="auto">
          <a:xfrm>
            <a:off x="4851400" y="3789363"/>
            <a:ext cx="1661032" cy="338554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SOL1 &amp; SOL2</a:t>
            </a:r>
          </a:p>
        </p:txBody>
      </p:sp>
      <p:sp>
        <p:nvSpPr>
          <p:cNvPr id="35" name="Text Box 55"/>
          <p:cNvSpPr txBox="1">
            <a:spLocks noChangeAspect="1" noChangeArrowheads="1"/>
          </p:cNvSpPr>
          <p:nvPr/>
        </p:nvSpPr>
        <p:spPr bwMode="auto">
          <a:xfrm>
            <a:off x="3951288" y="3311525"/>
            <a:ext cx="1645002" cy="338554"/>
          </a:xfrm>
          <a:prstGeom prst="rect">
            <a:avLst/>
          </a:prstGeom>
          <a:solidFill>
            <a:srgbClr val="6600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chemeClr val="bg1"/>
                </a:solidFill>
                <a:latin typeface="ヒラギノ丸ゴ StdN W6" pitchFamily="34" charset="-128"/>
                <a:ea typeface="ヒラギノ丸ゴ StdN W6" pitchFamily="34" charset="-128"/>
              </a:rPr>
              <a:t>BLP1 &amp; BLP2</a:t>
            </a:r>
          </a:p>
        </p:txBody>
      </p:sp>
      <p:sp>
        <p:nvSpPr>
          <p:cNvPr id="4131" name="テキスト ボックス 35"/>
          <p:cNvSpPr txBox="1">
            <a:spLocks noChangeArrowheads="1"/>
          </p:cNvSpPr>
          <p:nvPr/>
        </p:nvSpPr>
        <p:spPr bwMode="auto">
          <a:xfrm>
            <a:off x="6723144" y="699103"/>
            <a:ext cx="24208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i="1" dirty="0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Thanks to M. </a:t>
            </a:r>
            <a:r>
              <a:rPr lang="en-US" altLang="ja-JP" sz="1600" i="1" dirty="0" err="1">
                <a:solidFill>
                  <a:srgbClr val="00B0F0"/>
                </a:solidFill>
                <a:latin typeface="ヒラギノ丸ゴ StdN W6" pitchFamily="34" charset="-128"/>
                <a:ea typeface="ヒラギノ丸ゴ StdN W6" pitchFamily="34" charset="-128"/>
              </a:rPr>
              <a:t>Dozono</a:t>
            </a:r>
            <a:endParaRPr lang="ja-JP" altLang="en-US" sz="1600" i="1" dirty="0">
              <a:solidFill>
                <a:srgbClr val="00B0F0"/>
              </a:solidFill>
              <a:latin typeface="ヒラギノ丸ゴ StdN W6" pitchFamily="34" charset="-128"/>
              <a:ea typeface="ヒラギノ丸ゴ StdN W6" pitchFamily="34" charset="-128"/>
            </a:endParaRPr>
          </a:p>
        </p:txBody>
      </p:sp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ペーパー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whitedeco_je_11 print PowerPlugs Templates for PowerPoint</Template>
  <TotalTime>7651</TotalTime>
  <Words>1569</Words>
  <Application>Microsoft Office PowerPoint</Application>
  <PresentationFormat>画面に合わせる (4:3)</PresentationFormat>
  <Paragraphs>375</Paragraphs>
  <Slides>21</Slides>
  <Notes>4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3" baseType="lpstr">
      <vt:lpstr>Default Design</vt:lpstr>
      <vt:lpstr>Image</vt:lpstr>
      <vt:lpstr>荷電交換反応によるスピン物理 　 ～偏極測定と多重極展開によるスピン双極子モードの研究～</vt:lpstr>
      <vt:lpstr>Sum Rule and Giant Resonances</vt:lpstr>
      <vt:lpstr>Spin-Isospin Modes and Sum Rule</vt:lpstr>
      <vt:lpstr>π+ρ+g’ model and Δ Effects</vt:lpstr>
      <vt:lpstr>GT Strength and LM Parameters</vt:lpstr>
      <vt:lpstr>Correlation and Δ Effects on SDR</vt:lpstr>
      <vt:lpstr>Previous Studies of SDR</vt:lpstr>
      <vt:lpstr>MD Analysis for SD －Difficulties and Solutions－</vt:lpstr>
      <vt:lpstr>Experiment at RCNP</vt:lpstr>
      <vt:lpstr>Results of MDA ～First MDA with Polarization Data～</vt:lpstr>
      <vt:lpstr>Gamow-Teller Strength B(GT)</vt:lpstr>
      <vt:lpstr>GT Strength B(GT) ～Comparison with 2p2h calc.～</vt:lpstr>
      <vt:lpstr>SD Unit Cross Section</vt:lpstr>
      <vt:lpstr>SD Strength Distributions ～Comparison with RPA～</vt:lpstr>
      <vt:lpstr>Integrated SD Strength ～Comparison with RPA～</vt:lpstr>
      <vt:lpstr>Comparison with HF+RPA</vt:lpstr>
      <vt:lpstr>Summary and Future Perspective</vt:lpstr>
      <vt:lpstr>Backup</vt:lpstr>
      <vt:lpstr>Comment on GDR</vt:lpstr>
      <vt:lpstr>Previous Studies of SDR</vt:lpstr>
      <vt:lpstr>Results of MDA for 208Pb(p,n)</vt:lpstr>
    </vt:vector>
  </TitlesOfParts>
  <Company>Departmenet of Physics, Kyushu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wakasa</dc:creator>
  <cp:lastModifiedBy>wakasa</cp:lastModifiedBy>
  <cp:revision>51</cp:revision>
  <dcterms:created xsi:type="dcterms:W3CDTF">2009-02-05T13:08:39Z</dcterms:created>
  <dcterms:modified xsi:type="dcterms:W3CDTF">2009-02-20T22:02:32Z</dcterms:modified>
</cp:coreProperties>
</file>