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69" r:id="rId1"/>
    <p:sldMasterId id="2147484395" r:id="rId2"/>
    <p:sldMasterId id="2147484407" r:id="rId3"/>
    <p:sldMasterId id="2147484419" r:id="rId4"/>
  </p:sldMasterIdLst>
  <p:notesMasterIdLst>
    <p:notesMasterId r:id="rId30"/>
  </p:notesMasterIdLst>
  <p:handoutMasterIdLst>
    <p:handoutMasterId r:id="rId31"/>
  </p:handoutMasterIdLst>
  <p:sldIdLst>
    <p:sldId id="256" r:id="rId5"/>
    <p:sldId id="330" r:id="rId6"/>
    <p:sldId id="340" r:id="rId7"/>
    <p:sldId id="316" r:id="rId8"/>
    <p:sldId id="318" r:id="rId9"/>
    <p:sldId id="320" r:id="rId10"/>
    <p:sldId id="314" r:id="rId11"/>
    <p:sldId id="334" r:id="rId12"/>
    <p:sldId id="327" r:id="rId13"/>
    <p:sldId id="339" r:id="rId14"/>
    <p:sldId id="333" r:id="rId15"/>
    <p:sldId id="324" r:id="rId16"/>
    <p:sldId id="345" r:id="rId17"/>
    <p:sldId id="304" r:id="rId18"/>
    <p:sldId id="338" r:id="rId19"/>
    <p:sldId id="312" r:id="rId20"/>
    <p:sldId id="310" r:id="rId21"/>
    <p:sldId id="311" r:id="rId22"/>
    <p:sldId id="309" r:id="rId23"/>
    <p:sldId id="336" r:id="rId24"/>
    <p:sldId id="335" r:id="rId25"/>
    <p:sldId id="337" r:id="rId26"/>
    <p:sldId id="347" r:id="rId27"/>
    <p:sldId id="348" r:id="rId28"/>
    <p:sldId id="321" r:id="rId29"/>
  </p:sldIdLst>
  <p:sldSz cx="9144000" cy="6858000" type="screen4x3"/>
  <p:notesSz cx="6802438" cy="99345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xmlns:mc="http://schemas.openxmlformats.org/markup-compatibility/2006" xmlns:a14="http://schemas.microsoft.com/office/drawing/2010/main" val="FF00FF" mc:Ignorable=""/>
    <a:srgbClr xmlns:mc="http://schemas.openxmlformats.org/markup-compatibility/2006" xmlns:a14="http://schemas.microsoft.com/office/drawing/2010/main" val="FF99FF" mc:Ignorable=""/>
    <a:srgbClr xmlns:mc="http://schemas.openxmlformats.org/markup-compatibility/2006" xmlns:a14="http://schemas.microsoft.com/office/drawing/2010/main" val="CCFFFF" mc:Ignorable=""/>
    <a:srgbClr xmlns:mc="http://schemas.openxmlformats.org/markup-compatibility/2006" xmlns:a14="http://schemas.microsoft.com/office/drawing/2010/main" val="FFFFCC" mc:Ignorable=""/>
    <a:srgbClr xmlns:mc="http://schemas.openxmlformats.org/markup-compatibility/2006" xmlns:a14="http://schemas.microsoft.com/office/drawing/2010/main" val="99FF99" mc:Ignorable=""/>
    <a:srgbClr xmlns:mc="http://schemas.openxmlformats.org/markup-compatibility/2006" xmlns:a14="http://schemas.microsoft.com/office/drawing/2010/main" val="003300" mc:Ignorable=""/>
    <a:srgbClr xmlns:mc="http://schemas.openxmlformats.org/markup-compatibility/2006" xmlns:a14="http://schemas.microsoft.com/office/drawing/2010/main" val="FFFFFF" mc:Ignorable=""/>
    <a:srgbClr xmlns:mc="http://schemas.openxmlformats.org/markup-compatibility/2006" xmlns:a14="http://schemas.microsoft.com/office/drawing/2010/main" val="000000" mc:Ignorable="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093" autoAdjust="0"/>
    <p:restoredTop sz="94660"/>
  </p:normalViewPr>
  <p:slideViewPr>
    <p:cSldViewPr snapToGrid="0">
      <p:cViewPr>
        <p:scale>
          <a:sx n="95" d="100"/>
          <a:sy n="95" d="100"/>
        </p:scale>
        <p:origin x="-1602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3141" y="0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CEA11-A912-4048-8CFF-95DEF5A4F96D}" type="datetimeFigureOut">
              <a:rPr kumimoji="1" lang="ja-JP" altLang="en-US" smtClean="0"/>
              <a:t>2010/2/18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36122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3141" y="9436122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33F99-1373-4F80-AFC4-BC5B15A45F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686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3141" y="0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50663-44EA-4F9F-A127-2A4BCE74E2E5}" type="datetimeFigureOut">
              <a:rPr kumimoji="1" lang="ja-JP" altLang="en-US" smtClean="0"/>
              <a:t>2010/2/18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7288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4" y="4718923"/>
            <a:ext cx="5441950" cy="447055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6122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3141" y="9436122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9A1FE-78D8-41D4-AF42-E46B4758F6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579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A0DFF2-8112-4F99-AC52-110581082885}" type="datetimeFigureOut">
              <a:rPr kumimoji="1" lang="ja-JP" altLang="en-US" smtClean="0"/>
              <a:t>2010/2/18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17FF0B-55D9-4D1A-929A-D3719D12E22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xmlns:mc="http://schemas.openxmlformats.org/markup-compatibility/2006" xmlns:a14="http://schemas.microsoft.com/office/drawing/2010/main" val="000000" mc:Ignorable="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xmlns:mc="http://schemas.openxmlformats.org/markup-compatibility/2006" xmlns:a14="http://schemas.microsoft.com/office/drawing/2010/main" val="000000" mc:Ignorable="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kumimoji="1" lang="ja-JP" altLang="en-US" smtClean="0"/>
              <a:t>2010/2/18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kumimoji="1" lang="ja-JP" altLang="en-US" smtClean="0"/>
              <a:t>2010/2/18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ECE9C6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ECE9C6" mc:Ignorable="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ja-JP" altLang="en-US">
              <a:solidFill>
                <a:srgbClr xmlns:mc="http://schemas.openxmlformats.org/markup-compatibility/2006" xmlns:a14="http://schemas.microsoft.com/office/drawing/2010/main" val="ECE9C6" mc:Ignorable="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ECE9C6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ECE9C6" mc:Ignorable="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rgbClr xmlns:mc="http://schemas.openxmlformats.org/markup-compatibility/2006" xmlns:a14="http://schemas.microsoft.com/office/drawing/2010/main" val="ECE9C6" mc:Ignorable="">
                        <a:alpha val="60000"/>
                      </a:srgbClr>
                    </a:solidFill>
                  </a:ln>
                  <a:solidFill>
                    <a:srgbClr xmlns:mc="http://schemas.openxmlformats.org/markup-compatibility/2006" xmlns:a14="http://schemas.microsoft.com/office/drawing/2010/main" val="ECE9C6" mc:Ignorable="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xmlns:mc="http://schemas.openxmlformats.org/markup-compatibility/2006" xmlns:a14="http://schemas.microsoft.com/office/drawing/2010/main" val="000000" mc:Ignorable="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rgbClr xmlns:mc="http://schemas.openxmlformats.org/markup-compatibility/2006" xmlns:a14="http://schemas.microsoft.com/office/drawing/2010/main" val="ECE9C6" mc:Ignorable="">
                      <a:alpha val="60000"/>
                    </a:srgbClr>
                  </a:solidFill>
                </a:ln>
                <a:solidFill>
                  <a:srgbClr xmlns:mc="http://schemas.openxmlformats.org/markup-compatibility/2006" xmlns:a14="http://schemas.microsoft.com/office/drawing/2010/main" val="ECE9C6" mc:Ignorable="">
                    <a:lumMod val="90000"/>
                  </a:srgbClr>
                </a:solidFill>
                <a:effectLst>
                  <a:outerShdw blurRad="34925" dist="12700" dir="14400000" algn="ctr" rotWithShape="0">
                    <a:srgbClr xmlns:mc="http://schemas.openxmlformats.org/markup-compatibility/2006" xmlns:a14="http://schemas.microsoft.com/office/drawing/2010/main" val="000000" mc:Ignorable="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310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65760" indent="-365760">
              <a:buSzPct val="125000"/>
              <a:buFontTx/>
              <a:buBlip>
                <a:blip r:embed="rId2"/>
              </a:buBlip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</a:defRPr>
            </a:lvl1pPr>
            <a:lvl2pPr marL="777240" indent="-365760">
              <a:buFontTx/>
              <a:buBlip>
                <a:blip r:embed="rId2"/>
              </a:buBlip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</a:defRPr>
            </a:lvl2pPr>
            <a:lvl3pPr marL="1143000" indent="-365760">
              <a:buFontTx/>
              <a:buBlip>
                <a:blip r:embed="rId2"/>
              </a:buBlip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</a:defRPr>
            </a:lvl3pPr>
            <a:lvl4pPr marL="1508760" indent="-320040">
              <a:buFontTx/>
              <a:buBlip>
                <a:blip r:embed="rId2"/>
              </a:buBlip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</a:defRPr>
            </a:lvl4pPr>
            <a:lvl5pPr marL="1828800" indent="-320040">
              <a:buFontTx/>
              <a:buBlip>
                <a:blip r:embed="rId2"/>
              </a:buBlip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</a:defRPr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8490" y="-1514"/>
            <a:ext cx="7756263" cy="1054250"/>
          </a:xfrm>
        </p:spPr>
        <p:txBody>
          <a:bodyPr/>
          <a:lstStyle>
            <a:lvl1pPr>
              <a:defRPr sz="3600">
                <a:effectLst>
                  <a:outerShdw blurRad="38100" dist="38100" dir="2700000" algn="tl">
                    <a:srgbClr xmlns:mc="http://schemas.openxmlformats.org/markup-compatibility/2006" xmlns:a14="http://schemas.microsoft.com/office/drawing/2010/main" val="000000" mc:Ignorable="">
                      <a:alpha val="43137"/>
                    </a:srgbClr>
                  </a:outerShdw>
                </a:effectLst>
                <a:latin typeface="ヒラギノ角ゴ StdN W7" pitchFamily="34" charset="-128"/>
                <a:ea typeface="ヒラギノ角ゴ StdN W7" pitchFamily="34" charset="-128"/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pic>
        <p:nvPicPr>
          <p:cNvPr id="1026" name="図 2" descr="C:\Users\wakasa\Desktop\kktaa00ba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3" y="841474"/>
            <a:ext cx="6026150" cy="23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7" name="図 2" descr="C:\Users\wakasa\Desktop\kktaa00ba5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9" t="-289874" r="17429" b="295995"/>
          <a:stretch/>
        </p:blipFill>
        <p:spPr bwMode="auto">
          <a:xfrm>
            <a:off x="6230352" y="836712"/>
            <a:ext cx="3051761" cy="22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8" name="図 2" descr="C:\Users\wakasa\Desktop\kktaa00ba5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5" b="-4013"/>
          <a:stretch/>
        </p:blipFill>
        <p:spPr bwMode="auto">
          <a:xfrm>
            <a:off x="6084146" y="841475"/>
            <a:ext cx="3016987" cy="24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2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xmlns:mc="http://schemas.openxmlformats.org/markup-compatibility/2006" xmlns:a14="http://schemas.microsoft.com/office/drawing/2010/main" val="895D1D" mc:Ignorable="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xmlns:mc="http://schemas.openxmlformats.org/markup-compatibility/2006" xmlns:a14="http://schemas.microsoft.com/office/drawing/2010/main" val="895D1D" mc:Ignorable="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5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xmlns:mc="http://schemas.openxmlformats.org/markup-compatibility/2006" xmlns:a14="http://schemas.microsoft.com/office/drawing/2010/main" val="895D1D" mc:Ignorable="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xmlns:mc="http://schemas.openxmlformats.org/markup-compatibility/2006" xmlns:a14="http://schemas.microsoft.com/office/drawing/2010/main" val="895D1D" mc:Ignorable="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5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xmlns:mc="http://schemas.openxmlformats.org/markup-compatibility/2006" xmlns:a14="http://schemas.microsoft.com/office/drawing/2010/main" val="895D1D" mc:Ignorable="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xmlns:mc="http://schemas.openxmlformats.org/markup-compatibility/2006" xmlns:a14="http://schemas.microsoft.com/office/drawing/2010/main" val="895D1D" mc:Ignorable="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163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xmlns:mc="http://schemas.openxmlformats.org/markup-compatibility/2006" xmlns:a14="http://schemas.microsoft.com/office/drawing/2010/main" val="895D1D" mc:Ignorable="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xmlns:mc="http://schemas.openxmlformats.org/markup-compatibility/2006" xmlns:a14="http://schemas.microsoft.com/office/drawing/2010/main" val="895D1D" mc:Ignorable="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570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7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9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65760" indent="-365760">
              <a:buSzPct val="125000"/>
              <a:buFontTx/>
              <a:buBlip>
                <a:blip r:embed="rId2"/>
              </a:buBlip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</a:defRPr>
            </a:lvl1pPr>
            <a:lvl2pPr marL="777240" indent="-365760">
              <a:buFontTx/>
              <a:buBlip>
                <a:blip r:embed="rId2"/>
              </a:buBlip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</a:defRPr>
            </a:lvl2pPr>
            <a:lvl3pPr marL="1143000" indent="-365760">
              <a:buFontTx/>
              <a:buBlip>
                <a:blip r:embed="rId2"/>
              </a:buBlip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</a:defRPr>
            </a:lvl3pPr>
            <a:lvl4pPr marL="1508760" indent="-320040">
              <a:buFontTx/>
              <a:buBlip>
                <a:blip r:embed="rId2"/>
              </a:buBlip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</a:defRPr>
            </a:lvl4pPr>
            <a:lvl5pPr marL="1828800" indent="-320040">
              <a:buFontTx/>
              <a:buBlip>
                <a:blip r:embed="rId2"/>
              </a:buBlip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</a:defRPr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kumimoji="1" lang="ja-JP" altLang="en-US" smtClean="0"/>
              <a:t>2010/2/18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8490" y="-1514"/>
            <a:ext cx="7756263" cy="1054250"/>
          </a:xfrm>
        </p:spPr>
        <p:txBody>
          <a:bodyPr/>
          <a:lstStyle>
            <a:lvl1pPr>
              <a:defRPr sz="3600">
                <a:effectLst>
                  <a:outerShdw blurRad="38100" dist="38100" dir="2700000" algn="tl">
                    <a:srgbClr xmlns:mc="http://schemas.openxmlformats.org/markup-compatibility/2006" xmlns:a14="http://schemas.microsoft.com/office/drawing/2010/main" val="000000" mc:Ignorable="">
                      <a:alpha val="43137"/>
                    </a:srgbClr>
                  </a:outerShdw>
                </a:effectLst>
                <a:latin typeface="ヒラギノ角ゴ StdN W7" pitchFamily="34" charset="-128"/>
                <a:ea typeface="ヒラギノ角ゴ StdN W7" pitchFamily="34" charset="-128"/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pic>
        <p:nvPicPr>
          <p:cNvPr id="1026" name="図 2" descr="C:\Users\wakasa\Desktop\kktaa00ba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3" y="841474"/>
            <a:ext cx="6026150" cy="23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7" name="図 2" descr="C:\Users\wakasa\Desktop\kktaa00ba5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9" t="-289874" r="17429" b="295995"/>
          <a:stretch/>
        </p:blipFill>
        <p:spPr bwMode="auto">
          <a:xfrm>
            <a:off x="6230352" y="836712"/>
            <a:ext cx="3051761" cy="22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8" name="図 2" descr="C:\Users\wakasa\Desktop\kktaa00ba5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5" b="-4013"/>
          <a:stretch/>
        </p:blipFill>
        <p:spPr bwMode="auto">
          <a:xfrm>
            <a:off x="6084146" y="841475"/>
            <a:ext cx="3016987" cy="24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xmlns:mc="http://schemas.openxmlformats.org/markup-compatibility/2006" xmlns:a14="http://schemas.microsoft.com/office/drawing/2010/main" val="FFFFFF" mc:Ignorable="">
              <a:shade val="85000"/>
            </a:srgbClr>
          </a:solidFill>
          <a:ln w="190500" cap="sq">
            <a:solidFill>
              <a:srgbClr xmlns:mc="http://schemas.openxmlformats.org/markup-compatibility/2006" xmlns:a14="http://schemas.microsoft.com/office/drawing/2010/main" val="FFFFFF" mc:Ignorable=""/>
            </a:solidFill>
            <a:miter lim="800000"/>
          </a:ln>
          <a:effectLst>
            <a:outerShdw blurRad="65000" dist="50800" dir="12900000" kx="195000" ky="145000" algn="tl" rotWithShape="0">
              <a:srgbClr xmlns:mc="http://schemas.openxmlformats.org/markup-compatibility/2006" xmlns:a14="http://schemas.microsoft.com/office/drawing/2010/main" val="000000" mc:Ignorable="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xmlns:mc="http://schemas.openxmlformats.org/markup-compatibility/2006" xmlns:a14="http://schemas.microsoft.com/office/drawing/2010/main" val="969696" mc:Ignorable="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1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xmlns:mc="http://schemas.openxmlformats.org/markup-compatibility/2006" xmlns:a14="http://schemas.microsoft.com/office/drawing/2010/main" val="895D1D" mc:Ignorable="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xmlns:mc="http://schemas.openxmlformats.org/markup-compatibility/2006" xmlns:a14="http://schemas.microsoft.com/office/drawing/2010/main" val="895D1D" mc:Ignorable="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25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xmlns:mc="http://schemas.openxmlformats.org/markup-compatibility/2006" xmlns:a14="http://schemas.microsoft.com/office/drawing/2010/main" val="895D1D" mc:Ignorable="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xmlns:mc="http://schemas.openxmlformats.org/markup-compatibility/2006" xmlns:a14="http://schemas.microsoft.com/office/drawing/2010/main" val="895D1D" mc:Ignorable="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384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ECE9C6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ECE9C6" mc:Ignorable="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ja-JP" altLang="en-US">
              <a:solidFill>
                <a:srgbClr xmlns:mc="http://schemas.openxmlformats.org/markup-compatibility/2006" xmlns:a14="http://schemas.microsoft.com/office/drawing/2010/main" val="ECE9C6" mc:Ignorable="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ECE9C6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ECE9C6" mc:Ignorable="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rgbClr xmlns:mc="http://schemas.openxmlformats.org/markup-compatibility/2006" xmlns:a14="http://schemas.microsoft.com/office/drawing/2010/main" val="ECE9C6" mc:Ignorable="">
                        <a:alpha val="60000"/>
                      </a:srgbClr>
                    </a:solidFill>
                  </a:ln>
                  <a:solidFill>
                    <a:srgbClr xmlns:mc="http://schemas.openxmlformats.org/markup-compatibility/2006" xmlns:a14="http://schemas.microsoft.com/office/drawing/2010/main" val="ECE9C6" mc:Ignorable="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xmlns:mc="http://schemas.openxmlformats.org/markup-compatibility/2006" xmlns:a14="http://schemas.microsoft.com/office/drawing/2010/main" val="000000" mc:Ignorable="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rgbClr xmlns:mc="http://schemas.openxmlformats.org/markup-compatibility/2006" xmlns:a14="http://schemas.microsoft.com/office/drawing/2010/main" val="ECE9C6" mc:Ignorable="">
                      <a:alpha val="60000"/>
                    </a:srgbClr>
                  </a:solidFill>
                </a:ln>
                <a:solidFill>
                  <a:srgbClr xmlns:mc="http://schemas.openxmlformats.org/markup-compatibility/2006" xmlns:a14="http://schemas.microsoft.com/office/drawing/2010/main" val="ECE9C6" mc:Ignorable="">
                    <a:lumMod val="90000"/>
                  </a:srgbClr>
                </a:solidFill>
                <a:effectLst>
                  <a:outerShdw blurRad="34925" dist="12700" dir="14400000" algn="ctr" rotWithShape="0">
                    <a:srgbClr xmlns:mc="http://schemas.openxmlformats.org/markup-compatibility/2006" xmlns:a14="http://schemas.microsoft.com/office/drawing/2010/main" val="000000" mc:Ignorable="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27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65760" indent="-365760">
              <a:buSzPct val="125000"/>
              <a:buFontTx/>
              <a:buBlip>
                <a:blip r:embed="rId2"/>
              </a:buBlip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</a:defRPr>
            </a:lvl1pPr>
            <a:lvl2pPr marL="777240" indent="-365760">
              <a:buFontTx/>
              <a:buBlip>
                <a:blip r:embed="rId2"/>
              </a:buBlip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</a:defRPr>
            </a:lvl2pPr>
            <a:lvl3pPr marL="1143000" indent="-365760">
              <a:buFontTx/>
              <a:buBlip>
                <a:blip r:embed="rId2"/>
              </a:buBlip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</a:defRPr>
            </a:lvl3pPr>
            <a:lvl4pPr marL="1508760" indent="-320040">
              <a:buFontTx/>
              <a:buBlip>
                <a:blip r:embed="rId2"/>
              </a:buBlip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</a:defRPr>
            </a:lvl4pPr>
            <a:lvl5pPr marL="1828800" indent="-320040">
              <a:buFontTx/>
              <a:buBlip>
                <a:blip r:embed="rId2"/>
              </a:buBlip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</a:defRPr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8490" y="-1514"/>
            <a:ext cx="7756263" cy="1054250"/>
          </a:xfrm>
        </p:spPr>
        <p:txBody>
          <a:bodyPr/>
          <a:lstStyle>
            <a:lvl1pPr>
              <a:defRPr sz="3600">
                <a:effectLst>
                  <a:outerShdw blurRad="38100" dist="38100" dir="2700000" algn="tl">
                    <a:srgbClr xmlns:mc="http://schemas.openxmlformats.org/markup-compatibility/2006" xmlns:a14="http://schemas.microsoft.com/office/drawing/2010/main" val="000000" mc:Ignorable="">
                      <a:alpha val="43137"/>
                    </a:srgbClr>
                  </a:outerShdw>
                </a:effectLst>
                <a:latin typeface="ヒラギノ角ゴ StdN W7" pitchFamily="34" charset="-128"/>
                <a:ea typeface="ヒラギノ角ゴ StdN W7" pitchFamily="34" charset="-128"/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pic>
        <p:nvPicPr>
          <p:cNvPr id="1026" name="図 2" descr="C:\Users\wakasa\Desktop\kktaa00ba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3" y="841474"/>
            <a:ext cx="6026150" cy="23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7" name="図 2" descr="C:\Users\wakasa\Desktop\kktaa00ba5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9" t="-289874" r="17429" b="295995"/>
          <a:stretch/>
        </p:blipFill>
        <p:spPr bwMode="auto">
          <a:xfrm>
            <a:off x="6230352" y="836712"/>
            <a:ext cx="3051761" cy="22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8" name="図 2" descr="C:\Users\wakasa\Desktop\kktaa00ba5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5" b="-4013"/>
          <a:stretch/>
        </p:blipFill>
        <p:spPr bwMode="auto">
          <a:xfrm>
            <a:off x="6084146" y="841475"/>
            <a:ext cx="3016987" cy="24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107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xmlns:mc="http://schemas.openxmlformats.org/markup-compatibility/2006" xmlns:a14="http://schemas.microsoft.com/office/drawing/2010/main" val="895D1D" mc:Ignorable="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xmlns:mc="http://schemas.openxmlformats.org/markup-compatibility/2006" xmlns:a14="http://schemas.microsoft.com/office/drawing/2010/main" val="895D1D" mc:Ignorable="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40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xmlns:mc="http://schemas.openxmlformats.org/markup-compatibility/2006" xmlns:a14="http://schemas.microsoft.com/office/drawing/2010/main" val="895D1D" mc:Ignorable="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xmlns:mc="http://schemas.openxmlformats.org/markup-compatibility/2006" xmlns:a14="http://schemas.microsoft.com/office/drawing/2010/main" val="895D1D" mc:Ignorable="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5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xmlns:mc="http://schemas.openxmlformats.org/markup-compatibility/2006" xmlns:a14="http://schemas.microsoft.com/office/drawing/2010/main" val="895D1D" mc:Ignorable="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xmlns:mc="http://schemas.openxmlformats.org/markup-compatibility/2006" xmlns:a14="http://schemas.microsoft.com/office/drawing/2010/main" val="895D1D" mc:Ignorable="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081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xmlns:mc="http://schemas.openxmlformats.org/markup-compatibility/2006" xmlns:a14="http://schemas.microsoft.com/office/drawing/2010/main" val="895D1D" mc:Ignorable="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xmlns:mc="http://schemas.openxmlformats.org/markup-compatibility/2006" xmlns:a14="http://schemas.microsoft.com/office/drawing/2010/main" val="895D1D" mc:Ignorable="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416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kumimoji="1" lang="ja-JP" altLang="en-US" smtClean="0"/>
              <a:t>2010/2/18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37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xmlns:mc="http://schemas.openxmlformats.org/markup-compatibility/2006" xmlns:a14="http://schemas.microsoft.com/office/drawing/2010/main" val="FFFFFF" mc:Ignorable="">
              <a:shade val="85000"/>
            </a:srgbClr>
          </a:solidFill>
          <a:ln w="190500" cap="sq">
            <a:solidFill>
              <a:srgbClr xmlns:mc="http://schemas.openxmlformats.org/markup-compatibility/2006" xmlns:a14="http://schemas.microsoft.com/office/drawing/2010/main" val="FFFFFF" mc:Ignorable=""/>
            </a:solidFill>
            <a:miter lim="800000"/>
          </a:ln>
          <a:effectLst>
            <a:outerShdw blurRad="65000" dist="50800" dir="12900000" kx="195000" ky="145000" algn="tl" rotWithShape="0">
              <a:srgbClr xmlns:mc="http://schemas.openxmlformats.org/markup-compatibility/2006" xmlns:a14="http://schemas.microsoft.com/office/drawing/2010/main" val="000000" mc:Ignorable="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xmlns:mc="http://schemas.openxmlformats.org/markup-compatibility/2006" xmlns:a14="http://schemas.microsoft.com/office/drawing/2010/main" val="969696" mc:Ignorable="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7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xmlns:mc="http://schemas.openxmlformats.org/markup-compatibility/2006" xmlns:a14="http://schemas.microsoft.com/office/drawing/2010/main" val="895D1D" mc:Ignorable="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xmlns:mc="http://schemas.openxmlformats.org/markup-compatibility/2006" xmlns:a14="http://schemas.microsoft.com/office/drawing/2010/main" val="895D1D" mc:Ignorable="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856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xmlns:mc="http://schemas.openxmlformats.org/markup-compatibility/2006" xmlns:a14="http://schemas.microsoft.com/office/drawing/2010/main" val="895D1D" mc:Ignorable="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xmlns:mc="http://schemas.openxmlformats.org/markup-compatibility/2006" xmlns:a14="http://schemas.microsoft.com/office/drawing/2010/main" val="895D1D" mc:Ignorable="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16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ECE9C6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ECE9C6" mc:Ignorable="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ja-JP" altLang="en-US">
              <a:solidFill>
                <a:srgbClr xmlns:mc="http://schemas.openxmlformats.org/markup-compatibility/2006" xmlns:a14="http://schemas.microsoft.com/office/drawing/2010/main" val="ECE9C6" mc:Ignorable="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ECE9C6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ECE9C6" mc:Ignorable="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rgbClr xmlns:mc="http://schemas.openxmlformats.org/markup-compatibility/2006" xmlns:a14="http://schemas.microsoft.com/office/drawing/2010/main" val="ECE9C6" mc:Ignorable="">
                        <a:alpha val="60000"/>
                      </a:srgbClr>
                    </a:solidFill>
                  </a:ln>
                  <a:solidFill>
                    <a:srgbClr xmlns:mc="http://schemas.openxmlformats.org/markup-compatibility/2006" xmlns:a14="http://schemas.microsoft.com/office/drawing/2010/main" val="ECE9C6" mc:Ignorable="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xmlns:mc="http://schemas.openxmlformats.org/markup-compatibility/2006" xmlns:a14="http://schemas.microsoft.com/office/drawing/2010/main" val="000000" mc:Ignorable="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rgbClr xmlns:mc="http://schemas.openxmlformats.org/markup-compatibility/2006" xmlns:a14="http://schemas.microsoft.com/office/drawing/2010/main" val="ECE9C6" mc:Ignorable="">
                      <a:alpha val="60000"/>
                    </a:srgbClr>
                  </a:solidFill>
                </a:ln>
                <a:solidFill>
                  <a:srgbClr xmlns:mc="http://schemas.openxmlformats.org/markup-compatibility/2006" xmlns:a14="http://schemas.microsoft.com/office/drawing/2010/main" val="ECE9C6" mc:Ignorable="">
                    <a:lumMod val="90000"/>
                  </a:srgbClr>
                </a:solidFill>
                <a:effectLst>
                  <a:outerShdw blurRad="34925" dist="12700" dir="14400000" algn="ctr" rotWithShape="0">
                    <a:srgbClr xmlns:mc="http://schemas.openxmlformats.org/markup-compatibility/2006" xmlns:a14="http://schemas.microsoft.com/office/drawing/2010/main" val="000000" mc:Ignorable="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382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65760" indent="-365760">
              <a:buSzPct val="125000"/>
              <a:buFontTx/>
              <a:buBlip>
                <a:blip r:embed="rId2"/>
              </a:buBlip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</a:defRPr>
            </a:lvl1pPr>
            <a:lvl2pPr marL="777240" indent="-365760">
              <a:buFontTx/>
              <a:buBlip>
                <a:blip r:embed="rId2"/>
              </a:buBlip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</a:defRPr>
            </a:lvl2pPr>
            <a:lvl3pPr marL="1143000" indent="-365760">
              <a:buFontTx/>
              <a:buBlip>
                <a:blip r:embed="rId2"/>
              </a:buBlip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</a:defRPr>
            </a:lvl3pPr>
            <a:lvl4pPr marL="1508760" indent="-320040">
              <a:buFontTx/>
              <a:buBlip>
                <a:blip r:embed="rId2"/>
              </a:buBlip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</a:defRPr>
            </a:lvl4pPr>
            <a:lvl5pPr marL="1828800" indent="-320040">
              <a:buFontTx/>
              <a:buBlip>
                <a:blip r:embed="rId2"/>
              </a:buBlip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</a:defRPr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8490" y="-1514"/>
            <a:ext cx="7756263" cy="1054250"/>
          </a:xfrm>
        </p:spPr>
        <p:txBody>
          <a:bodyPr/>
          <a:lstStyle>
            <a:lvl1pPr>
              <a:defRPr sz="3600">
                <a:effectLst>
                  <a:outerShdw blurRad="38100" dist="38100" dir="2700000" algn="tl">
                    <a:srgbClr xmlns:mc="http://schemas.openxmlformats.org/markup-compatibility/2006" xmlns:a14="http://schemas.microsoft.com/office/drawing/2010/main" val="000000" mc:Ignorable="">
                      <a:alpha val="43137"/>
                    </a:srgbClr>
                  </a:outerShdw>
                </a:effectLst>
                <a:latin typeface="ヒラギノ角ゴ StdN W7" pitchFamily="34" charset="-128"/>
                <a:ea typeface="ヒラギノ角ゴ StdN W7" pitchFamily="34" charset="-128"/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pic>
        <p:nvPicPr>
          <p:cNvPr id="1026" name="図 2" descr="C:\Users\wakasa\Desktop\kktaa00ba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3" y="841474"/>
            <a:ext cx="6026150" cy="23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7" name="図 2" descr="C:\Users\wakasa\Desktop\kktaa00ba5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9" t="-289874" r="17429" b="295995"/>
          <a:stretch/>
        </p:blipFill>
        <p:spPr bwMode="auto">
          <a:xfrm>
            <a:off x="6230352" y="836712"/>
            <a:ext cx="3051761" cy="22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8" name="図 2" descr="C:\Users\wakasa\Desktop\kktaa00ba5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5" b="-4013"/>
          <a:stretch/>
        </p:blipFill>
        <p:spPr bwMode="auto">
          <a:xfrm>
            <a:off x="6084146" y="841475"/>
            <a:ext cx="3016987" cy="24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334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xmlns:mc="http://schemas.openxmlformats.org/markup-compatibility/2006" xmlns:a14="http://schemas.microsoft.com/office/drawing/2010/main" val="895D1D" mc:Ignorable="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xmlns:mc="http://schemas.openxmlformats.org/markup-compatibility/2006" xmlns:a14="http://schemas.microsoft.com/office/drawing/2010/main" val="895D1D" mc:Ignorable="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41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xmlns:mc="http://schemas.openxmlformats.org/markup-compatibility/2006" xmlns:a14="http://schemas.microsoft.com/office/drawing/2010/main" val="895D1D" mc:Ignorable="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xmlns:mc="http://schemas.openxmlformats.org/markup-compatibility/2006" xmlns:a14="http://schemas.microsoft.com/office/drawing/2010/main" val="895D1D" mc:Ignorable="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8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xmlns:mc="http://schemas.openxmlformats.org/markup-compatibility/2006" xmlns:a14="http://schemas.microsoft.com/office/drawing/2010/main" val="895D1D" mc:Ignorable="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xmlns:mc="http://schemas.openxmlformats.org/markup-compatibility/2006" xmlns:a14="http://schemas.microsoft.com/office/drawing/2010/main" val="895D1D" mc:Ignorable="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100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xmlns:mc="http://schemas.openxmlformats.org/markup-compatibility/2006" xmlns:a14="http://schemas.microsoft.com/office/drawing/2010/main" val="895D1D" mc:Ignorable="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xmlns:mc="http://schemas.openxmlformats.org/markup-compatibility/2006" xmlns:a14="http://schemas.microsoft.com/office/drawing/2010/main" val="895D1D" mc:Ignorable="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652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kumimoji="1" lang="ja-JP" altLang="en-US" smtClean="0"/>
              <a:t>2010/2/18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7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xmlns:mc="http://schemas.openxmlformats.org/markup-compatibility/2006" xmlns:a14="http://schemas.microsoft.com/office/drawing/2010/main" val="FFFFFF" mc:Ignorable="">
              <a:shade val="85000"/>
            </a:srgbClr>
          </a:solidFill>
          <a:ln w="190500" cap="sq">
            <a:solidFill>
              <a:srgbClr xmlns:mc="http://schemas.openxmlformats.org/markup-compatibility/2006" xmlns:a14="http://schemas.microsoft.com/office/drawing/2010/main" val="FFFFFF" mc:Ignorable=""/>
            </a:solidFill>
            <a:miter lim="800000"/>
          </a:ln>
          <a:effectLst>
            <a:outerShdw blurRad="65000" dist="50800" dir="12900000" kx="195000" ky="145000" algn="tl" rotWithShape="0">
              <a:srgbClr xmlns:mc="http://schemas.openxmlformats.org/markup-compatibility/2006" xmlns:a14="http://schemas.microsoft.com/office/drawing/2010/main" val="000000" mc:Ignorable="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xmlns:mc="http://schemas.openxmlformats.org/markup-compatibility/2006" xmlns:a14="http://schemas.microsoft.com/office/drawing/2010/main" val="969696" mc:Ignorable="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xmlns:mc="http://schemas.openxmlformats.org/markup-compatibility/2006" xmlns:a14="http://schemas.microsoft.com/office/drawing/2010/main" val="895D1D" mc:Ignorable="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xmlns:mc="http://schemas.openxmlformats.org/markup-compatibility/2006" xmlns:a14="http://schemas.microsoft.com/office/drawing/2010/main" val="895D1D" mc:Ignorable="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562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xmlns:mc="http://schemas.openxmlformats.org/markup-compatibility/2006" xmlns:a14="http://schemas.microsoft.com/office/drawing/2010/main" val="895D1D" mc:Ignorable="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xmlns:mc="http://schemas.openxmlformats.org/markup-compatibility/2006" xmlns:a14="http://schemas.microsoft.com/office/drawing/2010/main" val="895D1D" mc:Ignorable="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605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kumimoji="1" lang="ja-JP" altLang="en-US" smtClean="0"/>
              <a:t>2010/2/18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kumimoji="1" lang="ja-JP" altLang="en-US" smtClean="0"/>
              <a:t>2010/2/18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kumimoji="1" lang="ja-JP" altLang="en-US" smtClean="0"/>
              <a:t>2010/2/18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kumimoji="1" lang="ja-JP" altLang="en-US" smtClean="0"/>
              <a:t>2010/2/18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xmlns:mc="http://schemas.openxmlformats.org/markup-compatibility/2006" xmlns:a14="http://schemas.microsoft.com/office/drawing/2010/main" val="FFFFFF" mc:Ignorable="">
              <a:shade val="85000"/>
            </a:srgbClr>
          </a:solidFill>
          <a:ln w="190500" cap="sq">
            <a:solidFill>
              <a:srgbClr xmlns:mc="http://schemas.openxmlformats.org/markup-compatibility/2006" xmlns:a14="http://schemas.microsoft.com/office/drawing/2010/main" val="FFFFFF" mc:Ignorable=""/>
            </a:solidFill>
            <a:miter lim="800000"/>
          </a:ln>
          <a:effectLst>
            <a:outerShdw blurRad="65000" dist="50800" dir="12900000" kx="195000" ky="145000" algn="tl" rotWithShape="0">
              <a:srgbClr xmlns:mc="http://schemas.openxmlformats.org/markup-compatibility/2006" xmlns:a14="http://schemas.microsoft.com/office/drawing/2010/main" val="000000" mc:Ignorable="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xmlns:mc="http://schemas.openxmlformats.org/markup-compatibility/2006" xmlns:a14="http://schemas.microsoft.com/office/drawing/2010/main" val="969696" mc:Ignorable="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DFF2-8112-4F99-AC52-110581082885}" type="datetimeFigureOut">
              <a:rPr kumimoji="1" lang="ja-JP" altLang="en-US" smtClean="0"/>
              <a:t>2010/2/18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FF0B-55D9-4D1A-929A-D3719D12E2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g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FA0DFF2-8112-4F99-AC52-110581082885}" type="datetimeFigureOut">
              <a:rPr kumimoji="1" lang="ja-JP" altLang="en-US" smtClean="0"/>
              <a:t>2010/2/18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E17FF0B-55D9-4D1A-929A-D3719D12E2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378" r:id="rId9"/>
    <p:sldLayoutId id="2147484379" r:id="rId10"/>
    <p:sldLayoutId id="214748438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1"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Tx/>
        <a:buBlip>
          <a:blip r:embed="rId14"/>
        </a:buBlip>
        <a:defRPr kumimoji="1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Tx/>
        <a:buBlip>
          <a:blip r:embed="rId14"/>
        </a:buBlip>
        <a:defRPr kumimoji="1"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Tx/>
        <a:buBlip>
          <a:blip r:embed="rId14"/>
        </a:buBlip>
        <a:defRPr kumimoji="1"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Tx/>
        <a:buBlip>
          <a:blip r:embed="rId14"/>
        </a:buBlip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Tx/>
        <a:buBlip>
          <a:blip r:embed="rId14"/>
        </a:buBlip>
        <a:defRPr kumimoji="1"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9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6" r:id="rId1"/>
    <p:sldLayoutId id="2147484397" r:id="rId2"/>
    <p:sldLayoutId id="2147484398" r:id="rId3"/>
    <p:sldLayoutId id="2147484399" r:id="rId4"/>
    <p:sldLayoutId id="2147484400" r:id="rId5"/>
    <p:sldLayoutId id="2147484401" r:id="rId6"/>
    <p:sldLayoutId id="2147484402" r:id="rId7"/>
    <p:sldLayoutId id="2147484403" r:id="rId8"/>
    <p:sldLayoutId id="2147484404" r:id="rId9"/>
    <p:sldLayoutId id="2147484405" r:id="rId10"/>
    <p:sldLayoutId id="2147484406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1"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Tx/>
        <a:buBlip>
          <a:blip r:embed="rId14"/>
        </a:buBlip>
        <a:defRPr kumimoji="1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Tx/>
        <a:buBlip>
          <a:blip r:embed="rId14"/>
        </a:buBlip>
        <a:defRPr kumimoji="1"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Tx/>
        <a:buBlip>
          <a:blip r:embed="rId14"/>
        </a:buBlip>
        <a:defRPr kumimoji="1"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Tx/>
        <a:buBlip>
          <a:blip r:embed="rId14"/>
        </a:buBlip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Tx/>
        <a:buBlip>
          <a:blip r:embed="rId14"/>
        </a:buBlip>
        <a:defRPr kumimoji="1"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79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7" r:id="rId10"/>
    <p:sldLayoutId id="214748441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1"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Tx/>
        <a:buBlip>
          <a:blip r:embed="rId14"/>
        </a:buBlip>
        <a:defRPr kumimoji="1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Tx/>
        <a:buBlip>
          <a:blip r:embed="rId14"/>
        </a:buBlip>
        <a:defRPr kumimoji="1"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Tx/>
        <a:buBlip>
          <a:blip r:embed="rId14"/>
        </a:buBlip>
        <a:defRPr kumimoji="1"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Tx/>
        <a:buBlip>
          <a:blip r:embed="rId14"/>
        </a:buBlip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Tx/>
        <a:buBlip>
          <a:blip r:embed="rId14"/>
        </a:buBlip>
        <a:defRPr kumimoji="1"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FA0DFF2-8112-4F99-AC52-110581082885}" type="datetimeFigureOut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2010/2/18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E17FF0B-55D9-4D1A-929A-D3719D12E22F}" type="slidenum">
              <a:rPr lang="ja-JP" altLang="en-US" smtClean="0">
                <a:solidFill>
                  <a:srgbClr xmlns:mc="http://schemas.openxmlformats.org/markup-compatibility/2006" xmlns:a14="http://schemas.microsoft.com/office/drawing/2010/main" val="895D1D" mc:Ignorable=""/>
                </a:solidFill>
              </a:rPr>
              <a:pPr/>
              <a:t>‹#›</a:t>
            </a:fld>
            <a:endParaRPr lang="ja-JP" altLang="en-US">
              <a:solidFill>
                <a:srgbClr xmlns:mc="http://schemas.openxmlformats.org/markup-compatibility/2006" xmlns:a14="http://schemas.microsoft.com/office/drawing/2010/main" val="895D1D" mc:Ignorable="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3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428" r:id="rId9"/>
    <p:sldLayoutId id="2147484429" r:id="rId10"/>
    <p:sldLayoutId id="214748443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1"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Tx/>
        <a:buBlip>
          <a:blip r:embed="rId14"/>
        </a:buBlip>
        <a:defRPr kumimoji="1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Tx/>
        <a:buBlip>
          <a:blip r:embed="rId14"/>
        </a:buBlip>
        <a:defRPr kumimoji="1"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Tx/>
        <a:buBlip>
          <a:blip r:embed="rId14"/>
        </a:buBlip>
        <a:defRPr kumimoji="1"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Tx/>
        <a:buBlip>
          <a:blip r:embed="rId14"/>
        </a:buBlip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Tx/>
        <a:buBlip>
          <a:blip r:embed="rId14"/>
        </a:buBlip>
        <a:defRPr kumimoji="1"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8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png"/><Relationship Id="rId7" Type="http://schemas.openxmlformats.org/officeDocument/2006/relationships/hyperlink" Target="http://maru.bonyari.jp/texclip/texclip.php?s=\begin%7balign*%7d%0d%0aD_%7bL=1%7d%5e%7b\rm%20exp%7d=\frac%7ba_%7b0%5e-%7d\textcolor%5brgb%5d%7b1,0,0%7d%7bD_%7b0%5e-%7d%5e%7b\rm%20calc%7d%7d%20+a_%7b1%5e-%7d\textcolor%5brgb%5d%7b0,0.5,0%7d%7bD_%7b1%5e-%7d%5e%7b\rm%20calc%7d%7d%20+a_%7b2%5e-%7d\textcolor%5brgb%5d%7b0,0,1%7d%7bD_%7b2%5e-%7d%5e%7b\rm%20calc%7d%7d%7d%7b\sigma_%7bL=1%7d%5e%7b\rm%20calc%7d%7d%0d%0a\end%7balign*%7d%0d%0a" TargetMode="External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http://maru.bonyari.jp/texclip/texclip.php?s=\begin%7balign*%7d%0d%0a\sigma_%7bL=1%7d%5e%7b\rm%20exp%7d=a_%7b0%5e-%7d\textcolor%5brgb%5d%7b1,0,0%7d%7b\sigma_%7b0%5e-%7d%5e%7b\rm%20calc%7d%7d%20+a_%7b1%5e-%7d\textcolor%5brgb%5d%7b0,0.5,0%7d%7b\sigma_%7b1%5e-%7d%5e%7b\rm%20calc%7d%7d%20+a_%7b2%5e-%7d\textcolor%5brgb%5d%7b0,0,1%7d%7b\sigma_%7b2%5e-%7d%5e%7b\rm%20calc%7d%7d%0d%0a\end%7balign*%7d%0d%0a" TargetMode="Externa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9.png"/><Relationship Id="rId7" Type="http://schemas.openxmlformats.org/officeDocument/2006/relationships/image" Target="../media/image42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aru.bonyari.jp/texclip/texclip.php?s=\begin%7balign*%7d%0d%0aD_%7b1%5e+%7d%5e%7b\rm%20exp%7d%20=%20\frac%7ba_%7b\rm%20GT%7d\textcolor%5brgb%5d%7b1,0,0%7d%7bD_%7b\rm%20GT%7d%5e%7b\rm%20calc%7d%7d%0d%0a+a_%7b\rm%20IVSM%7d\textcolor%5brgb%5d%7b0,0,1%7d%7bD_%7b\rm%20IVSM%7d%5e%7b\rm%20calc%7d%7d%7d%7bD_%7b1%5e+%7d%5e%7b\rm%20calc%7d%7d%0d%0a\end%7balign*%7d" TargetMode="External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hyperlink" Target="http://maru.bonyari.jp/texclip/texclip.php?s=\begin%7balign*%7d%0d%0a\sigma_%7b1%5e+%7d%5e%7b\rm%20exp%7d%20=%20a_%7b\rm%20GT%7d\textcolor%5brgb%5d%7b1,0,0%7d%7b\sigma_%7b\rm%20GT%7d%5e%7b\rm%20calc%7d%7d%0d%0a+a_%7b\rm%20IVSM%7d\textcolor%5brgb%5d%7b0,0,1%7d%7b\sigma_%7b\rm%20IVSM%7d%5e%7b\rm%20calc%7d%7d%0d%0a\end%7balign*%7d" TargetMode="External"/><Relationship Id="rId9" Type="http://schemas.openxmlformats.org/officeDocument/2006/relationships/hyperlink" Target="http://maru.bonyari.jp/texclip/texclip.php?s=\begin%7balign*%7d%0d%0a\textcolor%5brgb%5d%7b0,0,1%7d%7bO_%7b\rm%20IVSM%7d=\sum_i%20r_i%5e2\sigma_i\tau_i%7d%0d%0a\end%7balign*%7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.png"/><Relationship Id="rId7" Type="http://schemas.openxmlformats.org/officeDocument/2006/relationships/hyperlink" Target="http://maru.bonyari.jp/texclip/texclip.php?s=\begin%7balign*%7d%0d%0a\hat%7b\sigma%7d_%7b\rm%20SD%7d(A)=N\exp(-xA%5e%7b1/3%7d)%0d%0a\end%7balign*%7d" TargetMode="External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http://maru.bonyari.jp/texclip/texclip.php?s=\begin%7balign*%7d%0d%0a\sigma_%7b\rm%20SD%7d(4%5e%7b\circ%7d)\simeq%20\hat%7b\sigma%7d_%7b\rm%20SD%7dB(%7b\rm%20SD%7d)%0d%0a\end%7balign*%7d" TargetMode="Externa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9.png"/><Relationship Id="rId7" Type="http://schemas.openxmlformats.org/officeDocument/2006/relationships/image" Target="../media/image60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aru.bonyari.jp/texclip/texclip.php?s=\begin%7balign*%7d%0d%0a\hat%7b\sigma%7d_%7b\rm%20GT%7d(A)%20=%20N\exp(-xA%5e%7b1/3%7d)%0d%0a\end%7balign*%7d" TargetMode="External"/><Relationship Id="rId5" Type="http://schemas.openxmlformats.org/officeDocument/2006/relationships/image" Target="../media/image59.png"/><Relationship Id="rId4" Type="http://schemas.openxmlformats.org/officeDocument/2006/relationships/hyperlink" Target="http://maru.bonyari.jp/texclip/texclip.php?s=\begin%7balign*%7d%0d%0a\sigma_%7b\rm%20GT%7d(0%5e%7b\circ%7d)%20\simeq%20\hat%7b\sigma%7d_%7b\rm%20GT%7dB(%7b\rm%20GT%7d)%0d%0a\end%7balign*%7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://maru.bonyari.jp/texclip/texclip.php?s=\begin%7balign*%7d%0d%0aQ\equiv\frac%7bS_%7b\beta%5e-%7d-S_%7b\beta%5e+%7d%7d%7b3(N-Z)%7d\textcolor%5brgb%5d%7b0,0,1%7d%7b\approx%2050\%25%7d%0d%0a\end%7balign*%7d%0d%0a" TargetMode="Externa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8.tif"/><Relationship Id="rId3" Type="http://schemas.openxmlformats.org/officeDocument/2006/relationships/image" Target="../media/image9.png"/><Relationship Id="rId7" Type="http://schemas.openxmlformats.org/officeDocument/2006/relationships/hyperlink" Target="http://maru.bonyari.jp/texclip/texclip.php?s=\begin%7balign*%7d%0d%0a\sigma%5e%7b\rm%20exp%7d(\theta,\omega)=\textcolor%5brgb%5d%7b1,0,0%7d%7ba_%7bL=0%7d(\omega)\sigma_%7bL=0%7d%5e%7b\rm%20calc%7d(\theta)%7d%0d%0a\end%7balign*%7d" TargetMode="External"/><Relationship Id="rId12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hyperlink" Target="http://maru.bonyari.jp/texclip/texclip.php?s=\begin%7balign*%7d%0d%0a+\textcolor%5brgb%5d%7b0,0,0%7d%7ba_%7bL=3%7d(\omega)c%7d%0d%0a\end%7balign*%7d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hyperlink" Target="http://maru.bonyari.jp/texclip/texclip.php?s=\begin%7balign*%7d%0d%0a+\textcolor%5brgb%5d%7b0,0,1%7d%7ba_%7bL=1%7d(\omega)\sigma_%7bL=1%7d%5e%7b\rm%20calc%7d(\theta)%7d%0d%0a\end%7balign*%7d" TargetMode="External"/><Relationship Id="rId9" Type="http://schemas.openxmlformats.org/officeDocument/2006/relationships/hyperlink" Target="http://maru.bonyari.jp/texclip/texclip.php?s=\begin%7balign*%7d%0d%0a+\textcolor%5brgb%5d%7b0,0.6,0%7d%7ba_%7bL=2%7d(\omega)\sigma_%7bL=2%7d%5e%7b\rm%20calc%7d(\theta)%7d%0d%0a\end%7balign*%7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://maru.bonyari.jp/texclip/texclip.php?s=\begin%7balign*%7d%0d%0aS_%7b\pm%7d%20=%20\int_0%5e%7bE_x%7d\frac%7bdB(%7b\rm%20SD%7d_%7b\pm%7d)%7d%7bdE%7ddE%0d%0a\end%7balign*%7d%0d%0a" TargetMode="Externa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"/><Relationship Id="rId3" Type="http://schemas.openxmlformats.org/officeDocument/2006/relationships/image" Target="../media/image27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70390" y="1357874"/>
            <a:ext cx="8368496" cy="1731982"/>
          </a:xfrm>
        </p:spPr>
        <p:txBody>
          <a:bodyPr/>
          <a:lstStyle/>
          <a:p>
            <a:r>
              <a:rPr kumimoji="1" lang="en-US" altLang="ja-JP" sz="2800" b="1" dirty="0" smtClean="0">
                <a:latin typeface="ヒラギノ丸ゴ StdN W6" pitchFamily="34" charset="-128"/>
                <a:ea typeface="ヒラギノ丸ゴ StdN W6" pitchFamily="34" charset="-128"/>
                <a:cs typeface="Times New Roman" pitchFamily="18" charset="0"/>
              </a:rPr>
              <a:t>Gamow-Teller and Spin-Dipole Transitions</a:t>
            </a:r>
            <a:br>
              <a:rPr kumimoji="1" lang="en-US" altLang="ja-JP" sz="2800" b="1" dirty="0" smtClean="0">
                <a:latin typeface="ヒラギノ丸ゴ StdN W6" pitchFamily="34" charset="-128"/>
                <a:ea typeface="ヒラギノ丸ゴ StdN W6" pitchFamily="34" charset="-128"/>
                <a:cs typeface="Times New Roman" pitchFamily="18" charset="0"/>
              </a:rPr>
            </a:br>
            <a:r>
              <a:rPr lang="en-US" altLang="ja-JP" sz="2800" b="1" dirty="0" smtClean="0">
                <a:latin typeface="ヒラギノ丸ゴ StdN W6" pitchFamily="34" charset="-128"/>
                <a:ea typeface="ヒラギノ丸ゴ StdN W6" pitchFamily="34" charset="-128"/>
                <a:cs typeface="Times New Roman" pitchFamily="18" charset="0"/>
              </a:rPr>
              <a:t>Studied by (</a:t>
            </a:r>
            <a:r>
              <a:rPr lang="en-US" altLang="ja-JP" sz="2800" b="1" dirty="0" err="1" smtClean="0">
                <a:latin typeface="ヒラギノ丸ゴ StdN W6" pitchFamily="34" charset="-128"/>
                <a:ea typeface="ヒラギノ丸ゴ StdN W6" pitchFamily="34" charset="-128"/>
                <a:cs typeface="Times New Roman" pitchFamily="18" charset="0"/>
              </a:rPr>
              <a:t>p,n</a:t>
            </a:r>
            <a:r>
              <a:rPr lang="en-US" altLang="ja-JP" sz="2800" b="1" dirty="0" smtClean="0">
                <a:latin typeface="ヒラギノ丸ゴ StdN W6" pitchFamily="34" charset="-128"/>
                <a:ea typeface="ヒラギノ丸ゴ StdN W6" pitchFamily="34" charset="-128"/>
                <a:cs typeface="Times New Roman" pitchFamily="18" charset="0"/>
              </a:rPr>
              <a:t>) Polarization Measurements</a:t>
            </a:r>
            <a:endParaRPr kumimoji="1" lang="ja-JP" altLang="en-US" sz="2800" b="1" dirty="0">
              <a:latin typeface="ヒラギノ丸ゴ StdN W6" pitchFamily="34" charset="-128"/>
              <a:ea typeface="ヒラギノ丸ゴ StdN W6" pitchFamily="34" charset="-128"/>
              <a:cs typeface="Times New Roman" pitchFamily="18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810227" y="3709987"/>
            <a:ext cx="7442521" cy="1752600"/>
          </a:xfrm>
        </p:spPr>
        <p:txBody>
          <a:bodyPr>
            <a:normAutofit/>
          </a:bodyPr>
          <a:lstStyle/>
          <a:p>
            <a:r>
              <a:rPr lang="en-US" altLang="ja-JP" sz="2800" dirty="0" err="1" smtClean="0">
                <a:latin typeface="ヒラギノ丸ゴ StdN W6" pitchFamily="34" charset="-128"/>
                <a:ea typeface="ヒラギノ丸ゴ StdN W6" pitchFamily="34" charset="-128"/>
              </a:rPr>
              <a:t>Tomotsugu</a:t>
            </a:r>
            <a:r>
              <a:rPr lang="en-US" altLang="ja-JP" sz="2800" dirty="0" smtClean="0">
                <a:latin typeface="ヒラギノ丸ゴ StdN W6" pitchFamily="34" charset="-128"/>
                <a:ea typeface="ヒラギノ丸ゴ StdN W6" pitchFamily="34" charset="-128"/>
              </a:rPr>
              <a:t> WAKASA</a:t>
            </a:r>
          </a:p>
          <a:p>
            <a:r>
              <a:rPr lang="en-US" altLang="ja-JP" i="1" dirty="0" smtClean="0">
                <a:latin typeface="ヒラギノ丸ゴ StdN W6" pitchFamily="34" charset="-128"/>
                <a:ea typeface="ヒラギノ丸ゴ StdN W6" pitchFamily="34" charset="-128"/>
              </a:rPr>
              <a:t>Department of Physics, Kyushu University</a:t>
            </a:r>
            <a:endParaRPr kumimoji="1" lang="ja-JP" altLang="en-US" i="1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05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図 4" descr="C:\Users\wakasa\Desktop\12c_id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934" y="3957867"/>
            <a:ext cx="3027274" cy="2765755"/>
          </a:xfrm>
          <a:prstGeom prst="rect">
            <a:avLst/>
          </a:prstGeom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9221" name="図 5" descr="C:\Users\wakasa\Desktop\e256_id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022" y="1086302"/>
            <a:ext cx="2995392" cy="2776118"/>
          </a:xfrm>
          <a:prstGeom prst="rect">
            <a:avLst/>
          </a:prstGeom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" y="1029147"/>
            <a:ext cx="5562600" cy="5828853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chemeClr val="accent1"/>
                </a:solidFill>
              </a:rPr>
              <a:t>Computer code : </a:t>
            </a:r>
            <a:r>
              <a:rPr kumimoji="1" lang="en-US" altLang="ja-JP" dirty="0" err="1" smtClean="0">
                <a:solidFill>
                  <a:schemeClr val="accent1"/>
                </a:solidFill>
              </a:rPr>
              <a:t>crdw</a:t>
            </a:r>
            <a:endParaRPr kumimoji="1" lang="en-US" altLang="ja-JP" dirty="0" smtClean="0">
              <a:solidFill>
                <a:schemeClr val="accent1"/>
              </a:solidFill>
            </a:endParaRPr>
          </a:p>
          <a:p>
            <a:pPr lvl="1"/>
            <a:r>
              <a:rPr lang="en-US" altLang="ja-JP" sz="2000" dirty="0" smtClean="0"/>
              <a:t>Developed by </a:t>
            </a:r>
            <a:r>
              <a:rPr lang="en-US" altLang="ja-JP" sz="2000" dirty="0" err="1" smtClean="0"/>
              <a:t>Ichimura</a:t>
            </a:r>
            <a:r>
              <a:rPr lang="en-US" altLang="ja-JP" sz="2000" dirty="0" smtClean="0"/>
              <a:t> group</a:t>
            </a:r>
            <a:endParaRPr kumimoji="1" lang="en-US" altLang="ja-JP" sz="2000" dirty="0" smtClean="0"/>
          </a:p>
          <a:p>
            <a:r>
              <a:rPr kumimoji="1" lang="en-US" altLang="ja-JP" dirty="0" smtClean="0">
                <a:solidFill>
                  <a:schemeClr val="accent1"/>
                </a:solidFill>
              </a:rPr>
              <a:t>DWIA</a:t>
            </a:r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Global optical potentials</a:t>
            </a:r>
            <a:r>
              <a:rPr lang="en-US" altLang="ja-JP" sz="2000" dirty="0" smtClean="0"/>
              <a:t> for </a:t>
            </a:r>
            <a:r>
              <a:rPr lang="en-US" altLang="ja-JP" sz="2000" baseline="30000" dirty="0" smtClean="0"/>
              <a:t>208</a:t>
            </a:r>
            <a:r>
              <a:rPr lang="en-US" altLang="ja-JP" sz="2000" dirty="0" smtClean="0"/>
              <a:t>Pb</a:t>
            </a:r>
          </a:p>
          <a:p>
            <a:pPr lvl="2">
              <a:buSzPct val="130000"/>
              <a:buBlip>
                <a:blip r:embed="rId4"/>
              </a:buBlip>
            </a:pPr>
            <a:r>
              <a:rPr lang="en-US" altLang="ja-JP" sz="2000" dirty="0" smtClean="0"/>
              <a:t>Proton : Hama </a:t>
            </a:r>
            <a:r>
              <a:rPr lang="en-US" altLang="ja-JP" sz="2000" i="1" dirty="0" smtClean="0"/>
              <a:t>et al.</a:t>
            </a:r>
          </a:p>
          <a:p>
            <a:pPr lvl="2">
              <a:buSzPct val="130000"/>
              <a:buBlip>
                <a:blip r:embed="rId4"/>
              </a:buBlip>
            </a:pPr>
            <a:r>
              <a:rPr lang="en-US" altLang="ja-JP" sz="2000" dirty="0" smtClean="0"/>
              <a:t>Neutron : </a:t>
            </a:r>
            <a:r>
              <a:rPr lang="en-US" altLang="ja-JP" sz="2000" dirty="0" err="1" smtClean="0"/>
              <a:t>Shen</a:t>
            </a:r>
            <a:r>
              <a:rPr lang="en-US" altLang="ja-JP" sz="2000" dirty="0" smtClean="0"/>
              <a:t> </a:t>
            </a:r>
            <a:r>
              <a:rPr lang="en-US" altLang="ja-JP" sz="2000" i="1" dirty="0" smtClean="0"/>
              <a:t>et al.</a:t>
            </a:r>
          </a:p>
          <a:p>
            <a:pPr lvl="1"/>
            <a:r>
              <a:rPr lang="en-US" altLang="ja-JP" sz="2000" dirty="0" smtClean="0"/>
              <a:t>NN t-matrix</a:t>
            </a:r>
          </a:p>
          <a:p>
            <a:pPr lvl="2">
              <a:buSzPct val="130000"/>
              <a:buBlip>
                <a:blip r:embed="rId4"/>
              </a:buBlip>
            </a:pPr>
            <a:r>
              <a:rPr lang="en-US" altLang="ja-JP" sz="2000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Franey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 and Love t-matrix</a:t>
            </a:r>
          </a:p>
          <a:p>
            <a:r>
              <a:rPr lang="en-US" altLang="ja-JP" dirty="0" smtClean="0">
                <a:solidFill>
                  <a:schemeClr val="accent1"/>
                </a:solidFill>
              </a:rPr>
              <a:t>RPA</a:t>
            </a:r>
          </a:p>
          <a:p>
            <a:pPr lvl="1"/>
            <a:r>
              <a:rPr lang="el-GR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π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+</a:t>
            </a:r>
            <a:r>
              <a:rPr lang="en-US" altLang="ja-JP" sz="2000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ρ+g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’ p-h interaction</a:t>
            </a:r>
          </a:p>
          <a:p>
            <a:pPr lvl="2">
              <a:buSzPct val="130000"/>
              <a:buBlip>
                <a:blip r:embed="rId4"/>
              </a:buBlip>
            </a:pPr>
            <a:r>
              <a:rPr lang="en-US" altLang="ja-JP" sz="2000" dirty="0" err="1" smtClean="0"/>
              <a:t>g’</a:t>
            </a:r>
            <a:r>
              <a:rPr lang="en-US" altLang="ja-JP" sz="2000" baseline="-25000" dirty="0" err="1" smtClean="0"/>
              <a:t>NN</a:t>
            </a:r>
            <a:r>
              <a:rPr lang="en-US" altLang="ja-JP" sz="2000" dirty="0" smtClean="0"/>
              <a:t> = 0.60</a:t>
            </a:r>
          </a:p>
          <a:p>
            <a:pPr lvl="2">
              <a:buSzPct val="130000"/>
              <a:buBlip>
                <a:blip r:embed="rId4"/>
              </a:buBlip>
            </a:pPr>
            <a:r>
              <a:rPr lang="en-US" altLang="ja-JP" sz="2000" dirty="0" err="1" smtClean="0"/>
              <a:t>g’</a:t>
            </a:r>
            <a:r>
              <a:rPr lang="en-US" altLang="ja-JP" sz="2000" baseline="-25000" dirty="0" err="1" smtClean="0"/>
              <a:t>NΔ</a:t>
            </a:r>
            <a:r>
              <a:rPr lang="en-US" altLang="ja-JP" sz="2000" dirty="0" smtClean="0"/>
              <a:t> = 0.35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DWIA+RPA Calculations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3" y="5739788"/>
            <a:ext cx="5756715" cy="111821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xmlns:mc="http://schemas.openxmlformats.org/markup-compatibility/2006" xmlns:a14="http://schemas.microsoft.com/office/drawing/2010/main" val="804000" mc:Ignorable="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0325" y="5732166"/>
            <a:ext cx="58560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130000"/>
              <a:buBlip>
                <a:blip r:embed="rId4"/>
              </a:buBlip>
            </a:pPr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No free parameter</a:t>
            </a:r>
          </a:p>
          <a:p>
            <a:pPr marL="285750" indent="-285750">
              <a:buSzPct val="130000"/>
              <a:buBlip>
                <a:blip r:embed="rId4"/>
              </a:buBlip>
            </a:pP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Well reproduce </a:t>
            </a:r>
            <a:r>
              <a:rPr lang="en-US" altLang="ja-JP" sz="2000" dirty="0" err="1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pionic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modes for </a:t>
            </a:r>
            <a:r>
              <a:rPr lang="en-US" altLang="ja-JP" sz="2000" baseline="30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12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C(</a:t>
            </a:r>
            <a:r>
              <a:rPr lang="en-US" altLang="ja-JP" sz="2000" dirty="0" err="1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p,n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)</a:t>
            </a:r>
          </a:p>
          <a:p>
            <a:pPr marL="285750" indent="-285750">
              <a:buSzPct val="130000"/>
              <a:buBlip>
                <a:blip r:embed="rId4"/>
              </a:buBlip>
            </a:pPr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Absolute values are reliable</a:t>
            </a:r>
            <a:endParaRPr kumimoji="1" lang="ja-JP" altLang="en-US" sz="2000" dirty="0">
              <a:solidFill>
                <a:srgbClr xmlns:mc="http://schemas.openxmlformats.org/markup-compatibility/2006" xmlns:a14="http://schemas.microsoft.com/office/drawing/2010/main" val="FF000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10" name="図 9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306" y="4139707"/>
            <a:ext cx="1983035" cy="375948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xmlns:mc="http://schemas.openxmlformats.org/markup-compatibility/2006" xmlns:a14="http://schemas.microsoft.com/office/drawing/2010/main" val="804000" mc:Ignorable="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6691206" y="4085251"/>
            <a:ext cx="210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QES, q=1.7fm </a:t>
            </a:r>
            <a:r>
              <a:rPr kumimoji="1" lang="en-US" altLang="ja-JP" baseline="30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-1</a:t>
            </a:r>
            <a:endParaRPr kumimoji="1" lang="ja-JP" altLang="en-US" baseline="30000" dirty="0">
              <a:solidFill>
                <a:srgbClr xmlns:mc="http://schemas.openxmlformats.org/markup-compatibility/2006" xmlns:a14="http://schemas.microsoft.com/office/drawing/2010/main" val="00206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12" name="図 5" descr="C:\Users\wakasa\Desktop\e256_idq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3" t="7366" r="2555" b="68823"/>
          <a:stretch/>
        </p:blipFill>
        <p:spPr bwMode="auto">
          <a:xfrm>
            <a:off x="7084466" y="5585854"/>
            <a:ext cx="1189822" cy="661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7679377" y="1355075"/>
            <a:ext cx="1056999" cy="451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697" y="1326844"/>
            <a:ext cx="1814628" cy="375948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xmlns:mc="http://schemas.openxmlformats.org/markup-compatibility/2006" xmlns:a14="http://schemas.microsoft.com/office/drawing/2010/main" val="804000" mc:Ignorable="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6918594" y="1286084"/>
            <a:ext cx="1795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GT, E</a:t>
            </a:r>
            <a:r>
              <a:rPr kumimoji="1" lang="en-US" altLang="ja-JP" baseline="-25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x</a:t>
            </a:r>
            <a:r>
              <a:rPr kumimoji="1" lang="en-US" altLang="ja-JP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=0MeV</a:t>
            </a:r>
            <a:endParaRPr kumimoji="1" lang="ja-JP" altLang="en-US" dirty="0">
              <a:solidFill>
                <a:srgbClr xmlns:mc="http://schemas.openxmlformats.org/markup-compatibility/2006" xmlns:a14="http://schemas.microsoft.com/office/drawing/2010/main" val="00206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右中かっこ 7"/>
          <p:cNvSpPr/>
          <p:nvPr/>
        </p:nvSpPr>
        <p:spPr>
          <a:xfrm>
            <a:off x="2754217" y="4913523"/>
            <a:ext cx="227204" cy="727113"/>
          </a:xfrm>
          <a:prstGeom prst="rightBrace">
            <a:avLst/>
          </a:prstGeom>
          <a:ln w="28575">
            <a:solidFill>
              <a:srgbClr xmlns:mc="http://schemas.openxmlformats.org/markup-compatibility/2006" xmlns:a14="http://schemas.microsoft.com/office/drawing/2010/main" val="FF00FF" mc:Ignorable="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50825" y="5077024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srgbClr xmlns:mc="http://schemas.openxmlformats.org/markup-compatibility/2006" xmlns:a14="http://schemas.microsoft.com/office/drawing/2010/main" val="FF00FF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← </a:t>
            </a:r>
            <a:r>
              <a:rPr lang="en-US" altLang="ja-JP" sz="2000" baseline="30000" dirty="0" smtClean="0">
                <a:solidFill>
                  <a:srgbClr xmlns:mc="http://schemas.openxmlformats.org/markup-compatibility/2006" xmlns:a14="http://schemas.microsoft.com/office/drawing/2010/main" val="FF00FF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90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FF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Zr data</a:t>
            </a:r>
            <a:endParaRPr kumimoji="1" lang="ja-JP" altLang="en-US" sz="2000" dirty="0">
              <a:solidFill>
                <a:srgbClr xmlns:mc="http://schemas.openxmlformats.org/markup-compatibility/2006" xmlns:a14="http://schemas.microsoft.com/office/drawing/2010/main" val="FF00FF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019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0" y="970725"/>
            <a:ext cx="9144000" cy="2212875"/>
          </a:xfrm>
        </p:spPr>
        <p:txBody>
          <a:bodyPr>
            <a:normAutofit/>
          </a:bodyPr>
          <a:lstStyle/>
          <a:p>
            <a:r>
              <a:rPr lang="en-US" altLang="ja-JP" sz="2000" dirty="0" smtClean="0">
                <a:solidFill>
                  <a:schemeClr val="accent1"/>
                </a:solidFill>
              </a:rPr>
              <a:t>DWIA+RPA (</a:t>
            </a:r>
            <a:r>
              <a:rPr lang="ja-JP" altLang="en-US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－</a:t>
            </a:r>
            <a:r>
              <a:rPr lang="en-US" altLang="ja-JP" sz="2000" dirty="0" smtClean="0">
                <a:solidFill>
                  <a:schemeClr val="accent1"/>
                </a:solidFill>
              </a:rPr>
              <a:t>) </a:t>
            </a:r>
            <a:r>
              <a:rPr lang="ja-JP" altLang="en-US" sz="2000" dirty="0" smtClean="0">
                <a:solidFill>
                  <a:schemeClr val="accent1"/>
                </a:solidFill>
              </a:rPr>
              <a:t>→ </a:t>
            </a:r>
            <a:r>
              <a:rPr lang="en-US" altLang="ja-JP" sz="2000" dirty="0" smtClean="0">
                <a:solidFill>
                  <a:schemeClr val="accent1"/>
                </a:solidFill>
              </a:rPr>
              <a:t>Overestimation in GR region</a:t>
            </a:r>
          </a:p>
          <a:p>
            <a:pPr lvl="1"/>
            <a:r>
              <a:rPr lang="en-US" altLang="ja-JP" sz="1800" dirty="0" smtClean="0"/>
              <a:t>Quenching by 2p2h : </a:t>
            </a:r>
            <a:r>
              <a:rPr lang="ja-JP" altLang="en-US" sz="18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～</a:t>
            </a:r>
            <a:r>
              <a:rPr lang="en-US" altLang="ja-JP" sz="18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0.7 (</a:t>
            </a:r>
            <a:r>
              <a:rPr lang="ja-JP" altLang="en-US" sz="18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←</a:t>
            </a:r>
            <a:r>
              <a:rPr lang="en-US" altLang="ja-JP" sz="18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 </a:t>
            </a:r>
            <a:r>
              <a:rPr lang="en-US" altLang="ja-JP" sz="1800" baseline="30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90</a:t>
            </a:r>
            <a:r>
              <a:rPr lang="en-US" altLang="ja-JP" sz="18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Zr(</a:t>
            </a:r>
            <a:r>
              <a:rPr lang="en-US" altLang="ja-JP" sz="1800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p,n</a:t>
            </a:r>
            <a:r>
              <a:rPr lang="en-US" altLang="ja-JP" sz="18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)) 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1800" dirty="0" smtClean="0"/>
              <a:t>Reasonably reproduce the GR region (</a:t>
            </a:r>
            <a:r>
              <a:rPr lang="ja-JP" altLang="en-US" sz="18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－</a:t>
            </a:r>
            <a:r>
              <a:rPr lang="en-US" altLang="ja-JP" sz="1800" dirty="0" smtClean="0"/>
              <a:t>)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18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Should be re-distributed into the continuum </a:t>
            </a:r>
          </a:p>
          <a:p>
            <a:pPr lvl="1"/>
            <a:r>
              <a:rPr lang="en-US" altLang="ja-JP" sz="1800" dirty="0" smtClean="0"/>
              <a:t>Significant difference in D</a:t>
            </a:r>
            <a:r>
              <a:rPr lang="en-US" altLang="ja-JP" sz="1800" baseline="-25000" dirty="0" smtClean="0"/>
              <a:t>NN</a:t>
            </a:r>
            <a:r>
              <a:rPr lang="en-US" altLang="ja-JP" sz="1800" dirty="0" smtClean="0"/>
              <a:t> at 4.0°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18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0</a:t>
            </a:r>
            <a:r>
              <a:rPr lang="en-US" altLang="ja-JP" sz="1800" baseline="30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-</a:t>
            </a:r>
            <a:r>
              <a:rPr lang="en-US" altLang="ja-JP" sz="18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, 1</a:t>
            </a:r>
            <a:r>
              <a:rPr lang="en-US" altLang="ja-JP" sz="1800" baseline="30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-</a:t>
            </a:r>
            <a:r>
              <a:rPr lang="en-US" altLang="ja-JP" sz="18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, 2</a:t>
            </a:r>
            <a:r>
              <a:rPr lang="en-US" altLang="ja-JP" sz="1800" baseline="30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-</a:t>
            </a:r>
            <a:r>
              <a:rPr lang="en-US" altLang="ja-JP" sz="18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 distributions seem to be different</a:t>
            </a:r>
          </a:p>
          <a:p>
            <a:pPr lvl="2"/>
            <a:endParaRPr lang="en-US" altLang="ja-JP" sz="2000" dirty="0" smtClean="0">
              <a:solidFill>
                <a:schemeClr val="accent1"/>
              </a:solidFill>
            </a:endParaRPr>
          </a:p>
          <a:p>
            <a:pPr lvl="1"/>
            <a:endParaRPr lang="en-US" altLang="ja-JP" sz="2000" dirty="0" smtClean="0">
              <a:solidFill>
                <a:srgbClr xmlns:mc="http://schemas.openxmlformats.org/markup-compatibility/2006" xmlns:a14="http://schemas.microsoft.com/office/drawing/2010/main" val="0070C0" mc:Ignorable=""/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-1514"/>
            <a:ext cx="9144000" cy="1054250"/>
          </a:xfrm>
        </p:spPr>
        <p:txBody>
          <a:bodyPr/>
          <a:lstStyle/>
          <a:p>
            <a:r>
              <a:rPr lang="en-US" altLang="ja-JP" sz="3200" dirty="0" smtClean="0"/>
              <a:t>Experimental Results</a:t>
            </a:r>
            <a:endParaRPr kumimoji="1" lang="ja-JP" altLang="en-US" sz="3200" baseline="30000" dirty="0"/>
          </a:p>
        </p:txBody>
      </p:sp>
      <p:pic>
        <p:nvPicPr>
          <p:cNvPr id="12" name="図 1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838" y="2120467"/>
            <a:ext cx="2134505" cy="82956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xmlns:mc="http://schemas.openxmlformats.org/markup-compatibility/2006" xmlns:a14="http://schemas.microsoft.com/office/drawing/2010/main" val="804000" mc:Ignorable="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6860932" y="2120468"/>
            <a:ext cx="1970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MDA should </a:t>
            </a:r>
          </a:p>
          <a:p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be performed</a:t>
            </a:r>
            <a:endParaRPr lang="ja-JP" altLang="en-US" sz="1600" dirty="0">
              <a:solidFill>
                <a:srgbClr xmlns:mc="http://schemas.openxmlformats.org/markup-compatibility/2006" xmlns:a14="http://schemas.microsoft.com/office/drawing/2010/main" val="00206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10790" y="3103291"/>
            <a:ext cx="558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130000"/>
              <a:buFontTx/>
              <a:buBlip>
                <a:blip r:embed="rId2"/>
              </a:buBlip>
            </a:pPr>
            <a:r>
              <a:rPr lang="en-US" altLang="ja-JP" sz="2000" dirty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</a:t>
            </a:r>
          </a:p>
        </p:txBody>
      </p:sp>
      <p:sp>
        <p:nvSpPr>
          <p:cNvPr id="6" name="右中かっこ 5"/>
          <p:cNvSpPr/>
          <p:nvPr/>
        </p:nvSpPr>
        <p:spPr>
          <a:xfrm>
            <a:off x="6477000" y="2035629"/>
            <a:ext cx="261257" cy="914400"/>
          </a:xfrm>
          <a:prstGeom prst="rightBrace">
            <a:avLst/>
          </a:prstGeom>
          <a:ln w="28575">
            <a:solidFill>
              <a:srgbClr xmlns:mc="http://schemas.openxmlformats.org/markup-compatibility/2006" xmlns:a14="http://schemas.microsoft.com/office/drawing/2010/main" val="FF0000" mc:Ignorable="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194" name="図 2" descr="C:\Users\wakasa\Desktop\crdw-001de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37" y="3019578"/>
            <a:ext cx="2754173" cy="3733495"/>
          </a:xfrm>
          <a:prstGeom prst="rect">
            <a:avLst/>
          </a:prstGeom>
          <a:ln w="19050">
            <a:solidFill>
              <a:srgbClr xmlns:mc="http://schemas.openxmlformats.org/markup-compatibility/2006" xmlns:a14="http://schemas.microsoft.com/office/drawing/2010/main" val="FF00FF" mc:Ignorable=""/>
            </a:solidFill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8195" name="図 3" descr="C:\Users\wakasa\Desktop\crdw-040de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848" y="3019578"/>
            <a:ext cx="2754173" cy="3733495"/>
          </a:xfrm>
          <a:prstGeom prst="rect">
            <a:avLst/>
          </a:prstGeom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8196" name="図 4" descr="C:\Users\wakasa\Desktop\crdw-069de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168" y="3019578"/>
            <a:ext cx="2754173" cy="3733495"/>
          </a:xfrm>
          <a:prstGeom prst="rect">
            <a:avLst/>
          </a:prstGeom>
          <a:ln w="19050">
            <a:solidFill>
              <a:srgbClr xmlns:mc="http://schemas.openxmlformats.org/markup-compatibility/2006" xmlns:a14="http://schemas.microsoft.com/office/drawing/2010/main" val="00B050" mc:Ignorable=""/>
            </a:solidFill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4" name="下矢印​​ 3"/>
          <p:cNvSpPr/>
          <p:nvPr/>
        </p:nvSpPr>
        <p:spPr>
          <a:xfrm>
            <a:off x="4098274" y="4527933"/>
            <a:ext cx="638979" cy="308473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2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4057" y="977139"/>
            <a:ext cx="8815153" cy="5970199"/>
          </a:xfrm>
        </p:spPr>
        <p:txBody>
          <a:bodyPr>
            <a:normAutofit/>
          </a:bodyPr>
          <a:lstStyle/>
          <a:p>
            <a:r>
              <a:rPr lang="en-US" altLang="ja-JP" sz="2200" dirty="0" smtClean="0">
                <a:solidFill>
                  <a:schemeClr val="accent1"/>
                </a:solidFill>
              </a:rPr>
              <a:t>Cross sections</a:t>
            </a:r>
          </a:p>
          <a:p>
            <a:pPr lvl="1"/>
            <a:r>
              <a:rPr lang="en-US" altLang="ja-JP" sz="1800" dirty="0" smtClean="0"/>
              <a:t>GT(L=0) : Maximum at </a:t>
            </a:r>
            <a:r>
              <a:rPr lang="ja-JP" altLang="en-US" sz="1800" dirty="0" smtClean="0"/>
              <a:t>～</a:t>
            </a:r>
            <a:r>
              <a:rPr lang="en-US" altLang="ja-JP" sz="1800" dirty="0" smtClean="0"/>
              <a:t>0°</a:t>
            </a:r>
          </a:p>
          <a:p>
            <a:pPr lvl="1"/>
            <a:r>
              <a:rPr lang="en-US" altLang="ja-JP" sz="1800" dirty="0" smtClean="0"/>
              <a:t>SD(L=1) : Maximum at </a:t>
            </a:r>
            <a:r>
              <a:rPr lang="ja-JP" altLang="en-US" sz="1800" dirty="0" smtClean="0"/>
              <a:t>～</a:t>
            </a:r>
            <a:r>
              <a:rPr lang="en-US" altLang="ja-JP" sz="1800" dirty="0" smtClean="0"/>
              <a:t>3.5°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SD(L=1) can be extracted </a:t>
            </a:r>
          </a:p>
          <a:p>
            <a:pPr lvl="1"/>
            <a:r>
              <a:rPr lang="en-US" altLang="ja-JP" sz="2000" dirty="0" smtClean="0"/>
              <a:t>ΔJ</a:t>
            </a:r>
            <a:r>
              <a:rPr lang="en-US" altLang="ja-JP" sz="2000" baseline="30000" dirty="0" smtClean="0"/>
              <a:t>π</a:t>
            </a:r>
            <a:r>
              <a:rPr lang="en-US" altLang="ja-JP" sz="2000" dirty="0" smtClean="0"/>
              <a:t> dependence is weak</a:t>
            </a:r>
            <a:endParaRPr lang="en-US" altLang="ja-JP" sz="2000" dirty="0">
              <a:solidFill>
                <a:srgbClr xmlns:mc="http://schemas.openxmlformats.org/markup-compatibility/2006" xmlns:a14="http://schemas.microsoft.com/office/drawing/2010/main" val="0070C0" mc:Ignorable=""/>
              </a:solidFill>
            </a:endParaRP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0</a:t>
            </a:r>
            <a:r>
              <a:rPr lang="en-US" altLang="ja-JP" sz="2000" baseline="30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-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, 1</a:t>
            </a:r>
            <a:r>
              <a:rPr lang="en-US" altLang="ja-JP" sz="2000" baseline="30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-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, 2</a:t>
            </a:r>
            <a:r>
              <a:rPr lang="en-US" altLang="ja-JP" sz="2000" baseline="30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-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 could NOT be separated</a:t>
            </a:r>
          </a:p>
          <a:p>
            <a:pPr marL="0" indent="0">
              <a:buNone/>
            </a:pPr>
            <a:endParaRPr lang="en-US" altLang="ja-JP" sz="1700" dirty="0" smtClean="0">
              <a:solidFill>
                <a:srgbClr xmlns:mc="http://schemas.openxmlformats.org/markup-compatibility/2006" xmlns:a14="http://schemas.microsoft.com/office/drawing/2010/main" val="0070C0" mc:Ignorable=""/>
              </a:solidFill>
            </a:endParaRPr>
          </a:p>
          <a:p>
            <a:pPr marL="0" indent="0">
              <a:buNone/>
            </a:pPr>
            <a:endParaRPr lang="en-US" altLang="ja-JP" sz="1700" dirty="0" smtClean="0">
              <a:solidFill>
                <a:srgbClr xmlns:mc="http://schemas.openxmlformats.org/markup-compatibility/2006" xmlns:a14="http://schemas.microsoft.com/office/drawing/2010/main" val="0070C0" mc:Ignorable=""/>
              </a:solidFill>
            </a:endParaRPr>
          </a:p>
          <a:p>
            <a:pPr marL="0" indent="0">
              <a:buNone/>
            </a:pPr>
            <a:endParaRPr lang="en-US" altLang="ja-JP" sz="1700" dirty="0">
              <a:solidFill>
                <a:srgbClr xmlns:mc="http://schemas.openxmlformats.org/markup-compatibility/2006" xmlns:a14="http://schemas.microsoft.com/office/drawing/2010/main" val="0070C0" mc:Ignorable=""/>
              </a:solidFill>
            </a:endParaRPr>
          </a:p>
          <a:p>
            <a:r>
              <a:rPr lang="en-US" altLang="ja-JP" sz="2200" dirty="0" smtClean="0">
                <a:solidFill>
                  <a:schemeClr val="accent1"/>
                </a:solidFill>
              </a:rPr>
              <a:t>Polarization transfer </a:t>
            </a:r>
            <a:r>
              <a:rPr lang="en-US" altLang="ja-JP" sz="2200" dirty="0" err="1" smtClean="0">
                <a:solidFill>
                  <a:schemeClr val="accent1"/>
                </a:solidFill>
              </a:rPr>
              <a:t>D</a:t>
            </a:r>
            <a:r>
              <a:rPr lang="en-US" altLang="ja-JP" sz="2200" baseline="-25000" dirty="0" err="1" smtClean="0">
                <a:solidFill>
                  <a:schemeClr val="accent1"/>
                </a:solidFill>
              </a:rPr>
              <a:t>ij</a:t>
            </a:r>
            <a:r>
              <a:rPr lang="ja-JP" altLang="en-US" sz="2200" i="1" dirty="0" smtClean="0">
                <a:solidFill>
                  <a:schemeClr val="accent1"/>
                </a:solidFill>
              </a:rPr>
              <a:t>→ </a:t>
            </a:r>
            <a:r>
              <a:rPr lang="en-US" altLang="ja-JP" sz="2200" i="1" dirty="0" smtClean="0">
                <a:solidFill>
                  <a:schemeClr val="accent1"/>
                </a:solidFill>
              </a:rPr>
              <a:t>Into MDA</a:t>
            </a:r>
          </a:p>
          <a:p>
            <a:pPr lvl="1"/>
            <a:r>
              <a:rPr lang="en-US" altLang="ja-JP" sz="2000" dirty="0" smtClean="0"/>
              <a:t>Sensitive to ΔJ</a:t>
            </a:r>
            <a:r>
              <a:rPr lang="en-US" altLang="ja-JP" sz="2000" baseline="30000" dirty="0" smtClean="0"/>
              <a:t>π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0</a:t>
            </a:r>
            <a:r>
              <a:rPr lang="en-US" altLang="ja-JP" sz="2000" baseline="30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-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, 1</a:t>
            </a:r>
            <a:r>
              <a:rPr lang="en-US" altLang="ja-JP" sz="2000" baseline="30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-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, 2</a:t>
            </a:r>
            <a:r>
              <a:rPr lang="en-US" altLang="ja-JP" sz="2000" baseline="30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-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 could be separated</a:t>
            </a:r>
            <a:endParaRPr lang="en-US" altLang="ja-JP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altLang="ja-JP" dirty="0" smtClean="0">
              <a:solidFill>
                <a:schemeClr val="accent1"/>
              </a:solidFill>
            </a:endParaRPr>
          </a:p>
        </p:txBody>
      </p:sp>
      <p:pic>
        <p:nvPicPr>
          <p:cNvPr id="19" name="図 1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64" y="5194100"/>
            <a:ext cx="5412829" cy="1301296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xmlns:mc="http://schemas.openxmlformats.org/markup-compatibility/2006" xmlns:a14="http://schemas.microsoft.com/office/drawing/2010/main" val="804000" mc:Ignorable="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図 2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30" y="3205655"/>
            <a:ext cx="5412829" cy="100119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xmlns:mc="http://schemas.openxmlformats.org/markup-compatibility/2006" xmlns:a14="http://schemas.microsoft.com/office/drawing/2010/main" val="804000" mc:Ignorable="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-1514"/>
            <a:ext cx="9144000" cy="1054250"/>
          </a:xfrm>
        </p:spPr>
        <p:txBody>
          <a:bodyPr/>
          <a:lstStyle/>
          <a:p>
            <a:r>
              <a:rPr lang="en-US" altLang="ja-JP" sz="3200" dirty="0" smtClean="0"/>
              <a:t>SD Strength Separation into Each ΔJ</a:t>
            </a:r>
            <a:r>
              <a:rPr lang="en-US" altLang="ja-JP" sz="3200" baseline="30000" dirty="0" smtClean="0"/>
              <a:t>π</a:t>
            </a:r>
            <a:endParaRPr kumimoji="1" lang="ja-JP" altLang="en-US" sz="3200" baseline="30000" dirty="0"/>
          </a:p>
        </p:txBody>
      </p:sp>
      <p:pic>
        <p:nvPicPr>
          <p:cNvPr id="4098" name="図 2" descr="C:\Users\wakasa\Desktop\s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704" y="1362814"/>
            <a:ext cx="3160166" cy="4977994"/>
          </a:xfrm>
          <a:prstGeom prst="rect">
            <a:avLst/>
          </a:prstGeom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4100" name="図 4" descr="\begin{align*}&#10;\sigma_{L=1}^{\rm exp}=a_{0^-}\textcolor[rgb]{1,0,0}{\sigma_{0^-}^{\rm calc}} +a_{1^-}\textcolor[rgb]{0,0.5,0}{\sigma_{1^-}^{\rm calc}} +a_{2^-}\textcolor[rgb]{0,0,1}{\sigma_{2^-}^{\rm calc}}&#10;\end{align*}&#10;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75" y="3670732"/>
            <a:ext cx="4860131" cy="30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606566" y="3153105"/>
            <a:ext cx="244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Linearly dependent</a:t>
            </a:r>
            <a:endParaRPr kumimoji="1" lang="ja-JP" altLang="en-US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4102" name="図 6" descr="\begin{align*}&#10;D_{L=1}^{\rm exp}=\frac{a_{0^-}\textcolor[rgb]{1,0,0}{D_{0^-}^{\rm calc}} +a_{1^-}\textcolor[rgb]{0,0.5,0}{D_{1^-}^{\rm calc}} +a_{2^-}\textcolor[rgb]{0,0,1}{D_{2^-}^{\rm calc}}}{\sigma_{L=1}^{\rm calc}}&#10;\end{align*}&#10;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98" y="5613784"/>
            <a:ext cx="5169694" cy="68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2638096" y="5131040"/>
            <a:ext cx="265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xmlns:mc="http://schemas.openxmlformats.org/markup-compatibility/2006" xmlns:a14="http://schemas.microsoft.com/office/drawing/2010/main" val="FF00FF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Linearly independent</a:t>
            </a:r>
            <a:endParaRPr kumimoji="1" lang="ja-JP" altLang="en-US" dirty="0">
              <a:solidFill>
                <a:srgbClr xmlns:mc="http://schemas.openxmlformats.org/markup-compatibility/2006" xmlns:a14="http://schemas.microsoft.com/office/drawing/2010/main" val="FF00FF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1" name="直線​​コネクタ 10"/>
          <p:cNvCxnSpPr>
            <a:endCxn id="4" idx="2"/>
          </p:cNvCxnSpPr>
          <p:nvPr/>
        </p:nvCxnSpPr>
        <p:spPr>
          <a:xfrm flipV="1">
            <a:off x="2606566" y="3522437"/>
            <a:ext cx="1224855" cy="124653"/>
          </a:xfrm>
          <a:prstGeom prst="line">
            <a:avLst/>
          </a:prstGeom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​​コネクタ 12"/>
          <p:cNvCxnSpPr>
            <a:endCxn id="4" idx="2"/>
          </p:cNvCxnSpPr>
          <p:nvPr/>
        </p:nvCxnSpPr>
        <p:spPr>
          <a:xfrm flipV="1">
            <a:off x="3831421" y="3522437"/>
            <a:ext cx="0" cy="124653"/>
          </a:xfrm>
          <a:prstGeom prst="line">
            <a:avLst/>
          </a:prstGeom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​​コネクタ 14"/>
          <p:cNvCxnSpPr>
            <a:endCxn id="4" idx="2"/>
          </p:cNvCxnSpPr>
          <p:nvPr/>
        </p:nvCxnSpPr>
        <p:spPr>
          <a:xfrm flipH="1" flipV="1">
            <a:off x="3831421" y="3522437"/>
            <a:ext cx="1224855" cy="124653"/>
          </a:xfrm>
          <a:prstGeom prst="line">
            <a:avLst/>
          </a:prstGeom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​​コネクタ 16"/>
          <p:cNvCxnSpPr>
            <a:endCxn id="18" idx="2"/>
          </p:cNvCxnSpPr>
          <p:nvPr/>
        </p:nvCxnSpPr>
        <p:spPr>
          <a:xfrm flipV="1">
            <a:off x="2522483" y="5500372"/>
            <a:ext cx="1442258" cy="91131"/>
          </a:xfrm>
          <a:prstGeom prst="line">
            <a:avLst/>
          </a:prstGeom>
          <a:ln w="19050">
            <a:solidFill>
              <a:srgbClr xmlns:mc="http://schemas.openxmlformats.org/markup-compatibility/2006" xmlns:a14="http://schemas.microsoft.com/office/drawing/2010/main" val="FF00FF" mc:Ignorable="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​​コネクタ 25"/>
          <p:cNvCxnSpPr>
            <a:endCxn id="18" idx="2"/>
          </p:cNvCxnSpPr>
          <p:nvPr/>
        </p:nvCxnSpPr>
        <p:spPr>
          <a:xfrm flipV="1">
            <a:off x="3964741" y="5500372"/>
            <a:ext cx="0" cy="91131"/>
          </a:xfrm>
          <a:prstGeom prst="line">
            <a:avLst/>
          </a:prstGeom>
          <a:ln w="19050">
            <a:solidFill>
              <a:srgbClr xmlns:mc="http://schemas.openxmlformats.org/markup-compatibility/2006" xmlns:a14="http://schemas.microsoft.com/office/drawing/2010/main" val="FF00FF" mc:Ignorable="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​​コネクタ 28"/>
          <p:cNvCxnSpPr>
            <a:endCxn id="18" idx="2"/>
          </p:cNvCxnSpPr>
          <p:nvPr/>
        </p:nvCxnSpPr>
        <p:spPr>
          <a:xfrm flipH="1" flipV="1">
            <a:off x="3964741" y="5500372"/>
            <a:ext cx="1326645" cy="91131"/>
          </a:xfrm>
          <a:prstGeom prst="line">
            <a:avLst/>
          </a:prstGeom>
          <a:ln w="19050">
            <a:solidFill>
              <a:srgbClr xmlns:mc="http://schemas.openxmlformats.org/markup-compatibility/2006" xmlns:a14="http://schemas.microsoft.com/office/drawing/2010/main" val="FF00FF" mc:Ignorable="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​​コネクタ 30"/>
          <p:cNvCxnSpPr/>
          <p:nvPr/>
        </p:nvCxnSpPr>
        <p:spPr>
          <a:xfrm>
            <a:off x="7041931" y="1408386"/>
            <a:ext cx="0" cy="4466897"/>
          </a:xfrm>
          <a:prstGeom prst="line">
            <a:avLst/>
          </a:prstGeom>
          <a:ln w="28575">
            <a:solidFill>
              <a:srgbClr xmlns:mc="http://schemas.openxmlformats.org/markup-compatibility/2006" xmlns:a14="http://schemas.microsoft.com/office/drawing/2010/main" val="FFC000" mc:Ignorable="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" name="テキスト ボックス 4095"/>
          <p:cNvSpPr txBox="1"/>
          <p:nvPr/>
        </p:nvSpPr>
        <p:spPr>
          <a:xfrm>
            <a:off x="6169571" y="1028544"/>
            <a:ext cx="254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DWIA for </a:t>
            </a:r>
            <a:r>
              <a:rPr kumimoji="1" lang="en-US" altLang="ja-JP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208</a:t>
            </a:r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Pb(</a:t>
            </a:r>
            <a:r>
              <a:rPr kumimoji="1" lang="en-US" altLang="ja-JP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p,n</a:t>
            </a:r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)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294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4057" y="977140"/>
            <a:ext cx="8815153" cy="4857603"/>
          </a:xfrm>
        </p:spPr>
        <p:txBody>
          <a:bodyPr>
            <a:normAutofit/>
          </a:bodyPr>
          <a:lstStyle/>
          <a:p>
            <a:r>
              <a:rPr lang="en-US" altLang="ja-JP" sz="2200" dirty="0" smtClean="0">
                <a:solidFill>
                  <a:schemeClr val="accent1"/>
                </a:solidFill>
              </a:rPr>
              <a:t>IVSM</a:t>
            </a:r>
          </a:p>
          <a:p>
            <a:pPr lvl="2">
              <a:buBlip>
                <a:blip r:embed="rId2"/>
              </a:buBlip>
            </a:pPr>
            <a:r>
              <a:rPr lang="en-US" altLang="ja-JP" sz="2800" dirty="0" smtClean="0">
                <a:solidFill>
                  <a:schemeClr val="accent1"/>
                </a:solidFill>
              </a:rPr>
              <a:t> </a:t>
            </a:r>
            <a:endParaRPr lang="en-US" altLang="ja-JP" sz="1800" dirty="0"/>
          </a:p>
          <a:p>
            <a:pPr lvl="1"/>
            <a:r>
              <a:rPr lang="en-US" altLang="ja-JP" sz="1800" dirty="0" smtClean="0"/>
              <a:t>Similar angular distributions in σ</a:t>
            </a:r>
          </a:p>
          <a:p>
            <a:pPr lvl="1"/>
            <a:r>
              <a:rPr lang="en-US" altLang="ja-JP" sz="18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MDA </a:t>
            </a:r>
            <a:r>
              <a:rPr lang="ja-JP" altLang="en-US" sz="18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→ </a:t>
            </a:r>
            <a:r>
              <a:rPr lang="en-US" altLang="ja-JP" sz="18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Could not be separated</a:t>
            </a:r>
          </a:p>
          <a:p>
            <a:pPr lvl="2">
              <a:buSzPct val="130000"/>
              <a:buBlip>
                <a:blip r:embed="rId2"/>
              </a:buBlip>
            </a:pPr>
            <a:endParaRPr lang="en-US" altLang="ja-JP" sz="2000" dirty="0" smtClean="0">
              <a:solidFill>
                <a:srgbClr xmlns:mc="http://schemas.openxmlformats.org/markup-compatibility/2006" xmlns:a14="http://schemas.microsoft.com/office/drawing/2010/main" val="0070C0" mc:Ignorable=""/>
              </a:solidFill>
            </a:endParaRPr>
          </a:p>
          <a:p>
            <a:pPr marL="777240" lvl="2" indent="0">
              <a:buSzPct val="130000"/>
              <a:buNone/>
            </a:pPr>
            <a:endParaRPr lang="en-US" altLang="ja-JP" sz="2000" dirty="0" smtClean="0">
              <a:solidFill>
                <a:srgbClr xmlns:mc="http://schemas.openxmlformats.org/markup-compatibility/2006" xmlns:a14="http://schemas.microsoft.com/office/drawing/2010/main" val="0070C0" mc:Ignorable=""/>
              </a:solidFill>
            </a:endParaRPr>
          </a:p>
          <a:p>
            <a:pPr lvl="2">
              <a:buSzPct val="130000"/>
              <a:buBlip>
                <a:blip r:embed="rId2"/>
              </a:buBlip>
            </a:pPr>
            <a:endParaRPr lang="en-US" altLang="ja-JP" sz="2000" dirty="0">
              <a:solidFill>
                <a:srgbClr xmlns:mc="http://schemas.openxmlformats.org/markup-compatibility/2006" xmlns:a14="http://schemas.microsoft.com/office/drawing/2010/main" val="0070C0" mc:Ignorable=""/>
              </a:solidFill>
            </a:endParaRP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18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Interference between IVSM and GT</a:t>
            </a:r>
            <a:br>
              <a:rPr lang="en-US" altLang="ja-JP" sz="18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</a:br>
            <a:r>
              <a:rPr lang="ja-JP" altLang="en-US" sz="18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→ </a:t>
            </a:r>
            <a:r>
              <a:rPr lang="en-US" altLang="ja-JP" sz="18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10</a:t>
            </a:r>
            <a:r>
              <a:rPr lang="ja-JP" altLang="en-US" sz="18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～</a:t>
            </a:r>
            <a:r>
              <a:rPr lang="en-US" altLang="ja-JP" sz="18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20% (Neglected)</a:t>
            </a:r>
            <a:endParaRPr lang="en-US" altLang="ja-JP" sz="1700" dirty="0">
              <a:solidFill>
                <a:srgbClr xmlns:mc="http://schemas.openxmlformats.org/markup-compatibility/2006" xmlns:a14="http://schemas.microsoft.com/office/drawing/2010/main" val="0070C0" mc:Ignorable=""/>
              </a:solidFill>
            </a:endParaRPr>
          </a:p>
          <a:p>
            <a:r>
              <a:rPr lang="en-US" altLang="ja-JP" sz="2200" dirty="0" smtClean="0">
                <a:solidFill>
                  <a:schemeClr val="accent1"/>
                </a:solidFill>
              </a:rPr>
              <a:t>DWIA+RPA prediction for </a:t>
            </a:r>
            <a:r>
              <a:rPr lang="en-US" altLang="ja-JP" sz="2200" dirty="0" err="1" smtClean="0">
                <a:solidFill>
                  <a:schemeClr val="accent1"/>
                </a:solidFill>
              </a:rPr>
              <a:t>D</a:t>
            </a:r>
            <a:r>
              <a:rPr lang="en-US" altLang="ja-JP" sz="2200" baseline="-25000" dirty="0" err="1" smtClean="0">
                <a:solidFill>
                  <a:schemeClr val="accent1"/>
                </a:solidFill>
              </a:rPr>
              <a:t>ij</a:t>
            </a:r>
            <a:endParaRPr lang="en-US" altLang="ja-JP" sz="2200" i="1" baseline="-25000" dirty="0" smtClean="0">
              <a:solidFill>
                <a:schemeClr val="accent1"/>
              </a:solidFill>
            </a:endParaRPr>
          </a:p>
          <a:p>
            <a:pPr lvl="1"/>
            <a:r>
              <a:rPr lang="en-US" altLang="ja-JP" sz="1800" dirty="0" smtClean="0"/>
              <a:t>Significant difference in </a:t>
            </a:r>
            <a:r>
              <a:rPr lang="en-US" altLang="ja-JP" sz="1800" dirty="0" err="1" smtClean="0"/>
              <a:t>D</a:t>
            </a:r>
            <a:r>
              <a:rPr lang="en-US" altLang="ja-JP" sz="1800" baseline="-25000" dirty="0" err="1" smtClean="0"/>
              <a:t>ij</a:t>
            </a:r>
            <a:endParaRPr lang="en-US" altLang="ja-JP" sz="1800" baseline="-25000" dirty="0" smtClean="0"/>
          </a:p>
          <a:p>
            <a:pPr lvl="2"/>
            <a:r>
              <a:rPr lang="en-US" altLang="ja-JP" sz="18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Different l=2 contributions</a:t>
            </a:r>
            <a:endParaRPr lang="en-US" altLang="ja-JP" sz="1800" baseline="30000" dirty="0" smtClean="0">
              <a:solidFill>
                <a:srgbClr xmlns:mc="http://schemas.openxmlformats.org/markup-compatibility/2006" xmlns:a14="http://schemas.microsoft.com/office/drawing/2010/main" val="0070C0" mc:Ignorable=""/>
              </a:solidFill>
            </a:endParaRP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18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IVSM and GT could be separated</a:t>
            </a:r>
            <a:endParaRPr lang="en-US" altLang="ja-JP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altLang="ja-JP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altLang="ja-JP" dirty="0">
              <a:solidFill>
                <a:schemeClr val="accent1"/>
              </a:solidFill>
            </a:endParaRPr>
          </a:p>
        </p:txBody>
      </p:sp>
      <p:pic>
        <p:nvPicPr>
          <p:cNvPr id="19" name="図 1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23" y="5604884"/>
            <a:ext cx="5412829" cy="1301296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xmlns:mc="http://schemas.openxmlformats.org/markup-compatibility/2006" xmlns:a14="http://schemas.microsoft.com/office/drawing/2010/main" val="804000" mc:Ignorable="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図 2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43" y="2522163"/>
            <a:ext cx="4896656" cy="1135437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xmlns:mc="http://schemas.openxmlformats.org/markup-compatibility/2006" xmlns:a14="http://schemas.microsoft.com/office/drawing/2010/main" val="804000" mc:Ignorable="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-1514"/>
            <a:ext cx="9144000" cy="1054250"/>
          </a:xfrm>
        </p:spPr>
        <p:txBody>
          <a:bodyPr/>
          <a:lstStyle/>
          <a:p>
            <a:r>
              <a:rPr lang="en-US" altLang="ja-JP" sz="3200" dirty="0"/>
              <a:t>Separation between GT and IVSM</a:t>
            </a:r>
            <a:endParaRPr kumimoji="1" lang="ja-JP" altLang="en-US" sz="3200" baseline="30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02501" y="2462150"/>
            <a:ext cx="244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Linearly dependent</a:t>
            </a:r>
            <a:endParaRPr lang="ja-JP" altLang="en-US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54993" y="5540940"/>
            <a:ext cx="265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FF00FF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Linearly independent</a:t>
            </a:r>
            <a:endParaRPr lang="ja-JP" altLang="en-US" dirty="0">
              <a:solidFill>
                <a:srgbClr xmlns:mc="http://schemas.openxmlformats.org/markup-compatibility/2006" xmlns:a14="http://schemas.microsoft.com/office/drawing/2010/main" val="FF00FF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1" name="直線​​コネクタ 10"/>
          <p:cNvCxnSpPr>
            <a:endCxn id="4" idx="2"/>
          </p:cNvCxnSpPr>
          <p:nvPr/>
        </p:nvCxnSpPr>
        <p:spPr>
          <a:xfrm flipV="1">
            <a:off x="3026229" y="2831482"/>
            <a:ext cx="1001127" cy="124654"/>
          </a:xfrm>
          <a:prstGeom prst="line">
            <a:avLst/>
          </a:prstGeom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​​コネクタ 14"/>
          <p:cNvCxnSpPr>
            <a:endCxn id="4" idx="2"/>
          </p:cNvCxnSpPr>
          <p:nvPr/>
        </p:nvCxnSpPr>
        <p:spPr>
          <a:xfrm flipH="1" flipV="1">
            <a:off x="4027356" y="2831482"/>
            <a:ext cx="1072457" cy="124653"/>
          </a:xfrm>
          <a:prstGeom prst="line">
            <a:avLst/>
          </a:prstGeom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​​コネクタ 16"/>
          <p:cNvCxnSpPr>
            <a:endCxn id="18" idx="2"/>
          </p:cNvCxnSpPr>
          <p:nvPr/>
        </p:nvCxnSpPr>
        <p:spPr>
          <a:xfrm flipV="1">
            <a:off x="2936140" y="5910272"/>
            <a:ext cx="1045498" cy="45566"/>
          </a:xfrm>
          <a:prstGeom prst="line">
            <a:avLst/>
          </a:prstGeom>
          <a:ln w="19050">
            <a:solidFill>
              <a:srgbClr xmlns:mc="http://schemas.openxmlformats.org/markup-compatibility/2006" xmlns:a14="http://schemas.microsoft.com/office/drawing/2010/main" val="FF00FF" mc:Ignorable="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​​コネクタ 28"/>
          <p:cNvCxnSpPr>
            <a:endCxn id="18" idx="2"/>
          </p:cNvCxnSpPr>
          <p:nvPr/>
        </p:nvCxnSpPr>
        <p:spPr>
          <a:xfrm flipH="1" flipV="1">
            <a:off x="3981638" y="5910272"/>
            <a:ext cx="983177" cy="45567"/>
          </a:xfrm>
          <a:prstGeom prst="line">
            <a:avLst/>
          </a:prstGeom>
          <a:ln w="19050">
            <a:solidFill>
              <a:srgbClr xmlns:mc="http://schemas.openxmlformats.org/markup-compatibility/2006" xmlns:a14="http://schemas.microsoft.com/office/drawing/2010/main" val="FF00FF" mc:Ignorable="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" name="テキスト ボックス 4095"/>
          <p:cNvSpPr txBox="1"/>
          <p:nvPr/>
        </p:nvSpPr>
        <p:spPr>
          <a:xfrm>
            <a:off x="5877731" y="1420440"/>
            <a:ext cx="332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ヒラギノ丸ゴ StdN W6" pitchFamily="34" charset="-128"/>
                <a:ea typeface="ヒラギノ丸ゴ StdN W6" pitchFamily="34" charset="-128"/>
              </a:rPr>
              <a:t>DWIA for </a:t>
            </a:r>
            <a:r>
              <a:rPr lang="en-US" altLang="ja-JP" baseline="30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ヒラギノ丸ゴ StdN W6" pitchFamily="34" charset="-128"/>
                <a:ea typeface="ヒラギノ丸ゴ StdN W6" pitchFamily="34" charset="-128"/>
              </a:rPr>
              <a:t>208</a:t>
            </a:r>
            <a:r>
              <a:rPr lang="en-US" altLang="ja-JP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ヒラギノ丸ゴ StdN W6" pitchFamily="34" charset="-128"/>
                <a:ea typeface="ヒラギノ丸ゴ StdN W6" pitchFamily="34" charset="-128"/>
              </a:rPr>
              <a:t>Pb(</a:t>
            </a:r>
            <a:r>
              <a:rPr lang="en-US" altLang="ja-JP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ヒラギノ丸ゴ StdN W6" pitchFamily="34" charset="-128"/>
                <a:ea typeface="ヒラギノ丸ゴ StdN W6" pitchFamily="34" charset="-128"/>
              </a:rPr>
              <a:t>p,n</a:t>
            </a:r>
            <a:r>
              <a:rPr lang="en-US" altLang="ja-JP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ヒラギノ丸ゴ StdN W6" pitchFamily="34" charset="-128"/>
                <a:ea typeface="ヒラギノ丸ゴ StdN W6" pitchFamily="34" charset="-128"/>
              </a:rPr>
              <a:t>) at 0°</a:t>
            </a:r>
            <a:endParaRPr lang="ja-JP" altLang="en-US" dirty="0">
              <a:solidFill>
                <a:prstClr val="black">
                  <a:lumMod val="75000"/>
                  <a:lumOff val="25000"/>
                </a:prst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7170" name="図 2" descr="\begin{align*}&#10;\sigma_{1^+}^{\rm exp} = a_{\rm GT}\textcolor[rgb]{1,0,0}{\sigma_{\rm GT}^{\rm calc}}&#10;+a_{\rm IVSM}\textcolor[rgb]{0,0,1}{\sigma_{\rm IVSM}^{\rm calc}}&#10;\end{align*}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57" y="2979750"/>
            <a:ext cx="4267200" cy="34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7172" name="図 4" descr="\begin{align*}&#10;D_{1^+}^{\rm exp} = \frac{a_{\rm GT}\textcolor[rgb]{1,0,0}{D_{\rm GT}^{\rm calc}}&#10;+a_{\rm IVSM}\textcolor[rgb]{0,0,1}{D_{\rm IVSM}^{\rm calc}}}{D_{1^+}^{\rm calc}}&#10;\end{align*}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7" y="5940439"/>
            <a:ext cx="4540568" cy="7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21" name="図 2" descr="C:\Users\wakasa\Desktop\SIR2010\gt-ivs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625" y="1775053"/>
            <a:ext cx="3060700" cy="4148138"/>
          </a:xfrm>
          <a:prstGeom prst="rect">
            <a:avLst/>
          </a:prstGeom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23" name="図 4" descr="\begin{align*}&#10;\textcolor[rgb]{0,0,1}{O_{\rm IVSM}=\sum_i r_i^2\sigma_i\tau_i}&#10;\end{align*}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61" y="1430534"/>
            <a:ext cx="2211705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24" name="テキスト ボックス 14"/>
          <p:cNvSpPr txBox="1">
            <a:spLocks noChangeArrowheads="1"/>
          </p:cNvSpPr>
          <p:nvPr/>
        </p:nvSpPr>
        <p:spPr bwMode="auto">
          <a:xfrm>
            <a:off x="6169571" y="6258334"/>
            <a:ext cx="29209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I. </a:t>
            </a:r>
            <a:r>
              <a:rPr lang="en-US" altLang="ja-JP" sz="1400" i="1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Hamamoto</a:t>
            </a:r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and H. Sagawa, </a:t>
            </a:r>
          </a:p>
          <a:p>
            <a:pPr algn="r"/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PRC 62, 024319 (2000).</a:t>
            </a:r>
            <a:endParaRPr lang="ja-JP" altLang="en-US" sz="1400" i="1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20" name="直線​​コネクタ 19"/>
          <p:cNvCxnSpPr/>
          <p:nvPr/>
        </p:nvCxnSpPr>
        <p:spPr>
          <a:xfrm>
            <a:off x="7956331" y="3101375"/>
            <a:ext cx="0" cy="2439565"/>
          </a:xfrm>
          <a:prstGeom prst="line">
            <a:avLst/>
          </a:prstGeom>
          <a:ln w="28575">
            <a:solidFill>
              <a:srgbClr xmlns:mc="http://schemas.openxmlformats.org/markup-compatibility/2006" xmlns:a14="http://schemas.microsoft.com/office/drawing/2010/main" val="FFC000" mc:Ignorable="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3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-1514"/>
            <a:ext cx="9144000" cy="1054250"/>
          </a:xfrm>
        </p:spPr>
        <p:txBody>
          <a:bodyPr/>
          <a:lstStyle/>
          <a:p>
            <a:r>
              <a:rPr lang="en-US" altLang="ja-JP" dirty="0" smtClean="0"/>
              <a:t>Results of MDA</a:t>
            </a:r>
            <a:endParaRPr kumimoji="1" lang="ja-JP" altLang="en-US" dirty="0"/>
          </a:p>
        </p:txBody>
      </p:sp>
      <p:pic>
        <p:nvPicPr>
          <p:cNvPr id="20" name="図 1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0056"/>
            <a:ext cx="9042400" cy="1577944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xmlns:mc="http://schemas.openxmlformats.org/markup-compatibility/2006" xmlns:a14="http://schemas.microsoft.com/office/drawing/2010/main" val="804000" mc:Ignorable="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495453" y="5775227"/>
            <a:ext cx="81283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SzPct val="130000"/>
              <a:buFontTx/>
              <a:buBlip>
                <a:blip r:embed="rId3"/>
              </a:buBlip>
            </a:pP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Significant L=0(GT+IVSM) </a:t>
            </a:r>
            <a:r>
              <a:rPr lang="en-US" altLang="ja-JP" sz="2000" dirty="0" err="1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contritbuion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up to 70 MeV</a:t>
            </a:r>
          </a:p>
          <a:p>
            <a:pPr marL="285750" indent="-285750">
              <a:lnSpc>
                <a:spcPct val="130000"/>
              </a:lnSpc>
              <a:buSzPct val="130000"/>
              <a:buFontTx/>
              <a:buBlip>
                <a:blip r:embed="rId3"/>
              </a:buBlip>
            </a:pP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Fairly large L=1(SDR) contribution up to 60 MeV </a:t>
            </a:r>
          </a:p>
        </p:txBody>
      </p:sp>
      <p:pic>
        <p:nvPicPr>
          <p:cNvPr id="3074" name="図 2" descr="C:\Users\wakasa\Desktop\SIR2010\mda-001de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6" y="1132065"/>
            <a:ext cx="2754173" cy="3733495"/>
          </a:xfrm>
          <a:prstGeom prst="rect">
            <a:avLst/>
          </a:prstGeom>
          <a:ln w="19050">
            <a:solidFill>
              <a:srgbClr xmlns:mc="http://schemas.openxmlformats.org/markup-compatibility/2006" xmlns:a14="http://schemas.microsoft.com/office/drawing/2010/main" val="FF00FF" mc:Ignorable=""/>
            </a:solidFill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3075" name="図 3" descr="C:\Users\wakasa\Desktop\SIR2010\mda-040de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803" y="1132594"/>
            <a:ext cx="2754173" cy="3733495"/>
          </a:xfrm>
          <a:prstGeom prst="rect">
            <a:avLst/>
          </a:prstGeom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3076" name="図 4" descr="C:\Users\wakasa\Desktop\SIR2010\mda-069de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769" y="1166461"/>
            <a:ext cx="2754173" cy="3733495"/>
          </a:xfrm>
          <a:prstGeom prst="rect">
            <a:avLst/>
          </a:prstGeom>
          <a:ln w="19050">
            <a:solidFill>
              <a:srgbClr xmlns:mc="http://schemas.openxmlformats.org/markup-compatibility/2006" xmlns:a14="http://schemas.microsoft.com/office/drawing/2010/main" val="00B050" mc:Ignorable=""/>
            </a:solidFill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30378" y="5384800"/>
            <a:ext cx="8858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Successful description for both </a:t>
            </a:r>
            <a:r>
              <a:rPr kumimoji="1" lang="en-US" altLang="ja-JP" sz="2000" dirty="0" err="1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c.s</a:t>
            </a:r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. and polarization (</a:t>
            </a:r>
            <a:r>
              <a:rPr kumimoji="1" lang="en-US" altLang="ja-JP" sz="2000" dirty="0" err="1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D</a:t>
            </a:r>
            <a:r>
              <a:rPr kumimoji="1" lang="en-US" altLang="ja-JP" sz="2000" baseline="-25000" dirty="0" err="1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ij</a:t>
            </a:r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, Ay) data</a:t>
            </a:r>
            <a:endParaRPr kumimoji="1" lang="ja-JP" altLang="en-US" sz="2000" dirty="0">
              <a:solidFill>
                <a:srgbClr xmlns:mc="http://schemas.openxmlformats.org/markup-compatibility/2006" xmlns:a14="http://schemas.microsoft.com/office/drawing/2010/main" val="FF000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257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-1514"/>
            <a:ext cx="9144000" cy="1054250"/>
          </a:xfrm>
        </p:spPr>
        <p:txBody>
          <a:bodyPr/>
          <a:lstStyle/>
          <a:p>
            <a:r>
              <a:rPr lang="en-US" altLang="ja-JP" sz="3200" dirty="0" smtClean="0"/>
              <a:t>Comparison between DWIA and MDA</a:t>
            </a:r>
            <a:endParaRPr kumimoji="1" lang="ja-JP" altLang="en-US" sz="3200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147361"/>
              </p:ext>
            </p:extLst>
          </p:nvPr>
        </p:nvGraphicFramePr>
        <p:xfrm>
          <a:off x="230616" y="1297009"/>
          <a:ext cx="472238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875"/>
                <a:gridCol w="392950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ΔJ</a:t>
                      </a:r>
                      <a:r>
                        <a:rPr kumimoji="1" lang="en-US" altLang="ja-JP" sz="1800" baseline="300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π</a:t>
                      </a:r>
                      <a:endParaRPr kumimoji="1" lang="ja-JP" altLang="en-US" sz="1800" baseline="30000" dirty="0"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MDA (compared with</a:t>
                      </a:r>
                      <a:r>
                        <a:rPr kumimoji="1" lang="en-US" altLang="ja-JP" sz="1800" baseline="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 theory</a:t>
                      </a:r>
                      <a:r>
                        <a:rPr kumimoji="1" lang="en-US" altLang="ja-JP" sz="18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)</a:t>
                      </a:r>
                      <a:endParaRPr kumimoji="1" lang="ja-JP" altLang="en-US" sz="1800" dirty="0"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0</a:t>
                      </a:r>
                      <a:r>
                        <a:rPr kumimoji="1" lang="en-US" altLang="ja-JP" sz="1800" baseline="300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-</a:t>
                      </a:r>
                      <a:endParaRPr kumimoji="1" lang="ja-JP" altLang="en-US" sz="1800" baseline="30000" dirty="0">
                        <a:solidFill>
                          <a:srgbClr xmlns:mc="http://schemas.openxmlformats.org/markup-compatibility/2006" xmlns:a14="http://schemas.microsoft.com/office/drawing/2010/main" val="002060" mc:Ignorable="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8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Quenching</a:t>
                      </a:r>
                      <a:r>
                        <a:rPr kumimoji="1" lang="en-US" altLang="ja-JP" sz="1800" baseline="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 </a:t>
                      </a:r>
                      <a:endParaRPr kumimoji="1" lang="ja-JP" altLang="en-US" sz="1800" dirty="0">
                        <a:solidFill>
                          <a:srgbClr xmlns:mc="http://schemas.openxmlformats.org/markup-compatibility/2006" xmlns:a14="http://schemas.microsoft.com/office/drawing/2010/main" val="002060" mc:Ignorable="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1</a:t>
                      </a:r>
                      <a:r>
                        <a:rPr kumimoji="1" lang="en-US" altLang="ja-JP" sz="1800" baseline="300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-</a:t>
                      </a:r>
                      <a:endParaRPr kumimoji="1" lang="ja-JP" altLang="en-US" sz="1800" baseline="30000" dirty="0">
                        <a:solidFill>
                          <a:srgbClr xmlns:mc="http://schemas.openxmlformats.org/markup-compatibility/2006" xmlns:a14="http://schemas.microsoft.com/office/drawing/2010/main" val="002060" mc:Ignorable="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800" dirty="0" smtClean="0"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Softening</a:t>
                      </a:r>
                      <a:r>
                        <a:rPr kumimoji="1" lang="en-US" altLang="ja-JP" sz="18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 (shift</a:t>
                      </a:r>
                      <a:r>
                        <a:rPr kumimoji="1" lang="en-US" altLang="ja-JP" sz="1800" baseline="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 to lower ω)</a:t>
                      </a:r>
                      <a:endParaRPr kumimoji="1" lang="ja-JP" altLang="en-US" sz="1800" dirty="0">
                        <a:solidFill>
                          <a:srgbClr xmlns:mc="http://schemas.openxmlformats.org/markup-compatibility/2006" xmlns:a14="http://schemas.microsoft.com/office/drawing/2010/main" val="002060" mc:Ignorable="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2</a:t>
                      </a:r>
                      <a:r>
                        <a:rPr kumimoji="1" lang="en-US" altLang="ja-JP" sz="1800" baseline="300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-</a:t>
                      </a:r>
                      <a:endParaRPr kumimoji="1" lang="ja-JP" altLang="en-US" sz="1800" baseline="30000" dirty="0"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800" baseline="0" dirty="0" smtClean="0">
                          <a:solidFill>
                            <a:srgbClr xmlns:mc="http://schemas.openxmlformats.org/markup-compatibility/2006" xmlns:a14="http://schemas.microsoft.com/office/drawing/2010/main" val="002060" mc:Ignorable="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Hardening</a:t>
                      </a:r>
                      <a:r>
                        <a:rPr kumimoji="1" lang="en-US" altLang="ja-JP" sz="1800" baseline="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 (shift to higher ω) </a:t>
                      </a:r>
                      <a:endParaRPr kumimoji="1" lang="ja-JP" altLang="en-US" sz="1800" dirty="0">
                        <a:solidFill>
                          <a:srgbClr xmlns:mc="http://schemas.openxmlformats.org/markup-compatibility/2006" xmlns:a14="http://schemas.microsoft.com/office/drawing/2010/main" val="FF0000" mc:Ignorable="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右矢印​​ 9"/>
          <p:cNvSpPr/>
          <p:nvPr/>
        </p:nvSpPr>
        <p:spPr>
          <a:xfrm rot="10800000">
            <a:off x="4472819" y="4075693"/>
            <a:ext cx="756356" cy="62088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8194" name="図 2" descr="C:\Users\wakasa\Desktop\sdr-mda-040de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237" y="1497012"/>
            <a:ext cx="3591763" cy="4977994"/>
          </a:xfrm>
          <a:prstGeom prst="rect">
            <a:avLst/>
          </a:prstGeom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8195" name="図 3" descr="C:\Users\wakasa\Desktop\mda-dnn-040d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54" y="3263939"/>
            <a:ext cx="4245864" cy="3191866"/>
          </a:xfrm>
          <a:prstGeom prst="rect">
            <a:avLst/>
          </a:prstGeom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cxnSp>
        <p:nvCxnSpPr>
          <p:cNvPr id="5" name="直線矢印​​コネクタ 4"/>
          <p:cNvCxnSpPr/>
          <p:nvPr/>
        </p:nvCxnSpPr>
        <p:spPr>
          <a:xfrm flipH="1">
            <a:off x="6847115" y="3352799"/>
            <a:ext cx="370114" cy="0"/>
          </a:xfrm>
          <a:prstGeom prst="straightConnector1">
            <a:avLst/>
          </a:prstGeom>
          <a:ln w="38100">
            <a:solidFill>
              <a:srgbClr xmlns:mc="http://schemas.openxmlformats.org/markup-compatibility/2006" xmlns:a14="http://schemas.microsoft.com/office/drawing/2010/main" val="FF00FF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​​コネクタ 12"/>
          <p:cNvCxnSpPr/>
          <p:nvPr/>
        </p:nvCxnSpPr>
        <p:spPr>
          <a:xfrm>
            <a:off x="6847115" y="4887685"/>
            <a:ext cx="381000" cy="0"/>
          </a:xfrm>
          <a:prstGeom prst="straightConnector1">
            <a:avLst/>
          </a:prstGeom>
          <a:ln w="38100">
            <a:solidFill>
              <a:srgbClr xmlns:mc="http://schemas.openxmlformats.org/markup-compatibility/2006" xmlns:a14="http://schemas.microsoft.com/office/drawing/2010/main" val="0070C0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​​コネクタ 14"/>
          <p:cNvCxnSpPr/>
          <p:nvPr/>
        </p:nvCxnSpPr>
        <p:spPr>
          <a:xfrm>
            <a:off x="7203982" y="2211813"/>
            <a:ext cx="0" cy="326572"/>
          </a:xfrm>
          <a:prstGeom prst="straightConnector1">
            <a:avLst/>
          </a:prstGeom>
          <a:ln w="38100">
            <a:solidFill>
              <a:srgbClr xmlns:mc="http://schemas.openxmlformats.org/markup-compatibility/2006" xmlns:a14="http://schemas.microsoft.com/office/drawing/2010/main" val="00B050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下矢印​​ 10"/>
          <p:cNvSpPr/>
          <p:nvPr/>
        </p:nvSpPr>
        <p:spPr>
          <a:xfrm rot="10800000">
            <a:off x="1725385" y="5050972"/>
            <a:ext cx="642257" cy="526950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804634" y="1132899"/>
            <a:ext cx="2629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SD Cross Sections</a:t>
            </a:r>
            <a:endParaRPr kumimoji="1" lang="ja-JP" altLang="en-US" sz="2000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730119" y="2075541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D</a:t>
            </a:r>
            <a:r>
              <a:rPr kumimoji="1" lang="en-US" altLang="ja-JP" baseline="-25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NN </a:t>
            </a:r>
            <a:r>
              <a:rPr kumimoji="1" lang="en-US" altLang="ja-JP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= -1</a:t>
            </a:r>
            <a:endParaRPr kumimoji="1" lang="ja-JP" altLang="en-US" dirty="0">
              <a:solidFill>
                <a:srgbClr xmlns:mc="http://schemas.openxmlformats.org/markup-compatibility/2006" xmlns:a14="http://schemas.microsoft.com/office/drawing/2010/main" val="FF000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347568" y="3603702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D</a:t>
            </a:r>
            <a:r>
              <a:rPr kumimoji="1" lang="en-US" altLang="ja-JP" baseline="-25000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NN </a:t>
            </a:r>
            <a:r>
              <a:rPr lang="ja-JP" altLang="en-US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～ </a:t>
            </a:r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+0.3</a:t>
            </a:r>
            <a:endParaRPr kumimoji="1" lang="ja-JP" altLang="en-US" dirty="0">
              <a:solidFill>
                <a:srgbClr xmlns:mc="http://schemas.openxmlformats.org/markup-compatibility/2006" xmlns:a14="http://schemas.microsoft.com/office/drawing/2010/main" val="00B05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398297" y="5103103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D</a:t>
            </a:r>
            <a:r>
              <a:rPr kumimoji="1" lang="en-US" altLang="ja-JP" baseline="-25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NN </a:t>
            </a:r>
            <a:r>
              <a:rPr lang="ja-JP" altLang="en-US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～ </a:t>
            </a:r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-0.2</a:t>
            </a:r>
            <a:endParaRPr kumimoji="1" lang="ja-JP" altLang="en-US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947984" y="3386666"/>
            <a:ext cx="130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θ</a:t>
            </a:r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=4.0°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411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4044" y="1071728"/>
            <a:ext cx="9119956" cy="5961250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accent1"/>
                </a:solidFill>
              </a:rPr>
              <a:t>SD unit cross section</a:t>
            </a:r>
          </a:p>
          <a:p>
            <a:pPr lvl="1"/>
            <a:r>
              <a:rPr lang="en-US" altLang="ja-JP" sz="2000" dirty="0" smtClean="0"/>
              <a:t>Maximum cross section at </a:t>
            </a:r>
            <a:r>
              <a:rPr lang="ja-JP" altLang="en-US" sz="2000" dirty="0" smtClean="0"/>
              <a:t>～</a:t>
            </a:r>
            <a:r>
              <a:rPr lang="en-US" altLang="ja-JP" sz="2000" dirty="0" smtClean="0"/>
              <a:t>4°</a:t>
            </a:r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Proportionality relation</a:t>
            </a:r>
            <a:endParaRPr lang="en-US" altLang="ja-JP" sz="2000" dirty="0">
              <a:solidFill>
                <a:srgbClr xmlns:mc="http://schemas.openxmlformats.org/markup-compatibility/2006" xmlns:a14="http://schemas.microsoft.com/office/drawing/2010/main" val="0070C0" mc:Ignorable=""/>
              </a:solidFill>
            </a:endParaRPr>
          </a:p>
          <a:p>
            <a:pPr marL="411480" lvl="1" indent="0">
              <a:buNone/>
            </a:pPr>
            <a:r>
              <a:rPr lang="en-US" altLang="ja-JP" sz="2000" dirty="0" smtClean="0"/>
              <a:t> </a:t>
            </a:r>
          </a:p>
          <a:p>
            <a:pPr lvl="2"/>
            <a:endParaRPr lang="en-US" altLang="ja-JP" dirty="0"/>
          </a:p>
          <a:p>
            <a:r>
              <a:rPr lang="en-US" altLang="ja-JP" dirty="0" smtClean="0">
                <a:solidFill>
                  <a:schemeClr val="accent1"/>
                </a:solidFill>
              </a:rPr>
              <a:t>DWIA (</a:t>
            </a:r>
            <a:r>
              <a:rPr lang="ja-JP" altLang="en-US" dirty="0" smtClean="0">
                <a:solidFill>
                  <a:schemeClr val="tx1"/>
                </a:solidFill>
              </a:rPr>
              <a:t>■</a:t>
            </a:r>
            <a:r>
              <a:rPr lang="en-US" altLang="ja-JP" dirty="0" smtClean="0">
                <a:solidFill>
                  <a:schemeClr val="accent1"/>
                </a:solidFill>
              </a:rPr>
              <a:t>)</a:t>
            </a:r>
          </a:p>
          <a:p>
            <a:pPr lvl="1"/>
            <a:r>
              <a:rPr lang="en-US" altLang="ja-JP" sz="2000" baseline="30000" dirty="0" smtClean="0"/>
              <a:t>12</a:t>
            </a:r>
            <a:r>
              <a:rPr lang="en-US" altLang="ja-JP" sz="2000" dirty="0" smtClean="0"/>
              <a:t>C,</a:t>
            </a:r>
            <a:r>
              <a:rPr lang="en-US" altLang="ja-JP" sz="2000" baseline="30000" dirty="0"/>
              <a:t> </a:t>
            </a:r>
            <a:r>
              <a:rPr lang="en-US" altLang="ja-JP" sz="2000" baseline="30000" dirty="0" smtClean="0"/>
              <a:t>16</a:t>
            </a:r>
            <a:r>
              <a:rPr lang="en-US" altLang="ja-JP" sz="2000" dirty="0"/>
              <a:t>O</a:t>
            </a:r>
            <a:r>
              <a:rPr lang="en-US" altLang="ja-JP" sz="2000" dirty="0" smtClean="0"/>
              <a:t>, </a:t>
            </a:r>
            <a:r>
              <a:rPr lang="en-US" altLang="ja-JP" sz="2000" baseline="30000" dirty="0" smtClean="0"/>
              <a:t>48</a:t>
            </a:r>
            <a:r>
              <a:rPr lang="en-US" altLang="ja-JP" sz="2000" dirty="0" smtClean="0"/>
              <a:t>Ca, </a:t>
            </a:r>
            <a:r>
              <a:rPr lang="en-US" altLang="ja-JP" sz="2000" baseline="30000" dirty="0" smtClean="0"/>
              <a:t>90</a:t>
            </a:r>
            <a:r>
              <a:rPr lang="en-US" altLang="ja-JP" sz="2000" dirty="0" smtClean="0"/>
              <a:t>Zr, </a:t>
            </a:r>
            <a:r>
              <a:rPr lang="en-US" altLang="ja-JP" sz="2000" baseline="30000" dirty="0" smtClean="0"/>
              <a:t>208</a:t>
            </a:r>
            <a:r>
              <a:rPr lang="en-US" altLang="ja-JP" sz="2000" dirty="0" smtClean="0"/>
              <a:t>Pb</a:t>
            </a:r>
          </a:p>
          <a:p>
            <a:pPr lvl="1"/>
            <a:r>
              <a:rPr lang="en-US" altLang="ja-JP" sz="2000" dirty="0" smtClean="0"/>
              <a:t>SD resonance at ω</a:t>
            </a:r>
            <a:r>
              <a:rPr lang="ja-JP" altLang="en-US" sz="2000" dirty="0" smtClean="0"/>
              <a:t>～</a:t>
            </a:r>
            <a:r>
              <a:rPr lang="en-US" altLang="ja-JP" sz="2000" dirty="0" smtClean="0"/>
              <a:t>20 MeV</a:t>
            </a:r>
          </a:p>
          <a:p>
            <a:pPr marL="411480" lvl="1" indent="0">
              <a:buNone/>
            </a:pPr>
            <a:endParaRPr lang="en-US" altLang="ja-JP" sz="2000" dirty="0"/>
          </a:p>
          <a:p>
            <a:r>
              <a:rPr lang="en-US" altLang="ja-JP" dirty="0" smtClean="0">
                <a:solidFill>
                  <a:schemeClr val="accent1"/>
                </a:solidFill>
              </a:rPr>
              <a:t>A-dependence</a:t>
            </a:r>
          </a:p>
          <a:p>
            <a:pPr marL="0" indent="0">
              <a:buNone/>
            </a:pPr>
            <a:r>
              <a:rPr lang="en-US" altLang="ja-JP" dirty="0" smtClean="0">
                <a:solidFill>
                  <a:schemeClr val="accent1"/>
                </a:solidFill>
              </a:rPr>
              <a:t> 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smtClean="0"/>
              <a:t> </a:t>
            </a:r>
            <a:r>
              <a:rPr lang="ja-JP" altLang="en-US" sz="2000" dirty="0" smtClean="0"/>
              <a:t> </a:t>
            </a:r>
            <a:endParaRPr lang="en-US" altLang="ja-JP" sz="2000" dirty="0" smtClean="0"/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Proper description for A-dep.</a:t>
            </a:r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Reproduce DWIA results within </a:t>
            </a:r>
            <a:r>
              <a:rPr lang="ja-JP" altLang="en-US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～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15%</a:t>
            </a:r>
            <a:r>
              <a:rPr lang="ja-JP" altLang="en-US" sz="2000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 </a:t>
            </a:r>
            <a:r>
              <a:rPr lang="ja-JP" altLang="en-US" dirty="0" smtClean="0">
                <a:solidFill>
                  <a:srgbClr xmlns:mc="http://schemas.openxmlformats.org/markup-compatibility/2006" xmlns:a14="http://schemas.microsoft.com/office/drawing/2010/main" val="FF00FF" mc:Ignorable=""/>
                </a:solidFill>
              </a:rPr>
              <a:t>→ 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FF" mc:Ignorable=""/>
                </a:solidFill>
              </a:rPr>
              <a:t>syst. uncertainty</a:t>
            </a:r>
          </a:p>
          <a:p>
            <a:pPr lvl="2"/>
            <a:endParaRPr lang="en-US" altLang="ja-JP" sz="2000" dirty="0" smtClean="0"/>
          </a:p>
          <a:p>
            <a:pPr lvl="1"/>
            <a:endParaRPr lang="en-US" altLang="ja-JP" dirty="0" smtClean="0"/>
          </a:p>
        </p:txBody>
      </p:sp>
      <p:pic>
        <p:nvPicPr>
          <p:cNvPr id="9" name="図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824" y="2345723"/>
            <a:ext cx="3984910" cy="589388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xmlns:mc="http://schemas.openxmlformats.org/markup-compatibility/2006" xmlns:a14="http://schemas.microsoft.com/office/drawing/2010/main" val="804000" mc:Ignorable="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-1514"/>
            <a:ext cx="9144000" cy="1054250"/>
          </a:xfrm>
        </p:spPr>
        <p:txBody>
          <a:bodyPr/>
          <a:lstStyle/>
          <a:p>
            <a:r>
              <a:rPr lang="en-US" altLang="ja-JP" dirty="0" smtClean="0"/>
              <a:t>SD unit cross section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89634" y="2431988"/>
            <a:ext cx="558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130000"/>
              <a:buFontTx/>
              <a:buBlip>
                <a:blip r:embed="rId2"/>
              </a:buBlip>
            </a:pPr>
            <a:r>
              <a:rPr lang="en-US" altLang="ja-JP" sz="2000" dirty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</a:t>
            </a:r>
          </a:p>
        </p:txBody>
      </p:sp>
      <p:cxnSp>
        <p:nvCxnSpPr>
          <p:cNvPr id="10" name="直線​​コネクタ 9"/>
          <p:cNvCxnSpPr/>
          <p:nvPr/>
        </p:nvCxnSpPr>
        <p:spPr>
          <a:xfrm>
            <a:off x="1242877" y="5768621"/>
            <a:ext cx="4129071" cy="0"/>
          </a:xfrm>
          <a:prstGeom prst="line">
            <a:avLst/>
          </a:prstGeom>
          <a:ln w="19050">
            <a:solidFill>
              <a:srgbClr xmlns:mc="http://schemas.openxmlformats.org/markup-compatibility/2006" xmlns:a14="http://schemas.microsoft.com/office/drawing/2010/main" val="FF00FF" mc:Ignorable="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736451" y="4910821"/>
            <a:ext cx="3782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C. </a:t>
            </a:r>
            <a:r>
              <a:rPr lang="en-US" altLang="ja-JP" sz="1400" i="1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Gaarde</a:t>
            </a:r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et al., NPA 369, 258 (1981).</a:t>
            </a:r>
            <a:endParaRPr lang="ja-JP" altLang="en-US" sz="1400" i="1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12290" name="図 2" descr="C:\Users\wakasa\Desktop\sd_un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09" y="1090775"/>
            <a:ext cx="3580790" cy="4930445"/>
          </a:xfrm>
          <a:prstGeom prst="rect">
            <a:avLst/>
          </a:prstGeom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2292" name="図 4" descr="\begin{align*}&#10;\sigma_{\rm SD}(4^{\circ})\simeq \hat{\sigma}_{\rm SD}B({\rm SD})&#10;\end{align*}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17" y="2431988"/>
            <a:ext cx="3345180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2294" name="図 6" descr="\begin{align*}&#10;\hat{\sigma}_{\rm SD}(A)=N\exp(-xA^{1/3})&#10;\end{align*}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297" y="5365609"/>
            <a:ext cx="4061460" cy="37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4" name="円/楕円​​ 3"/>
          <p:cNvSpPr/>
          <p:nvPr/>
        </p:nvSpPr>
        <p:spPr>
          <a:xfrm>
            <a:off x="8240617" y="1608464"/>
            <a:ext cx="495758" cy="495758"/>
          </a:xfrm>
          <a:prstGeom prst="ellipse">
            <a:avLst/>
          </a:prstGeom>
          <a:noFill/>
          <a:ln w="28575">
            <a:solidFill>
              <a:srgbClr xmlns:mc="http://schemas.openxmlformats.org/markup-compatibility/2006" xmlns:a14="http://schemas.microsoft.com/office/drawing/2010/main" val="FF00FF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365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6127746"/>
            <a:ext cx="8669047" cy="73025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xmlns:mc="http://schemas.openxmlformats.org/markup-compatibility/2006" xmlns:a14="http://schemas.microsoft.com/office/drawing/2010/main" val="804000" mc:Ignorable="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466" y="992705"/>
            <a:ext cx="8815153" cy="5297926"/>
          </a:xfrm>
        </p:spPr>
        <p:txBody>
          <a:bodyPr>
            <a:normAutofit/>
          </a:bodyPr>
          <a:lstStyle/>
          <a:p>
            <a:r>
              <a:rPr lang="en-US" altLang="ja-JP" sz="2000" dirty="0" smtClean="0">
                <a:solidFill>
                  <a:schemeClr val="accent1"/>
                </a:solidFill>
              </a:rPr>
              <a:t>Total strength</a:t>
            </a:r>
          </a:p>
          <a:p>
            <a:pPr lvl="1"/>
            <a:r>
              <a:rPr lang="en-US" altLang="ja-JP" sz="18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Asymmetric single bump</a:t>
            </a:r>
          </a:p>
          <a:p>
            <a:pPr lvl="2">
              <a:buSzPct val="130000"/>
              <a:buBlip>
                <a:blip r:embed="rId3"/>
              </a:buBlip>
            </a:pPr>
            <a:r>
              <a:rPr lang="en-US" altLang="ja-JP" sz="1800" dirty="0" smtClean="0"/>
              <a:t>Extend up to </a:t>
            </a:r>
            <a:r>
              <a:rPr lang="ja-JP" altLang="en-US" sz="1800" dirty="0" smtClean="0"/>
              <a:t>～</a:t>
            </a:r>
            <a:r>
              <a:rPr lang="en-US" altLang="ja-JP" sz="1800" dirty="0" smtClean="0"/>
              <a:t>50 MeV</a:t>
            </a:r>
          </a:p>
          <a:p>
            <a:pPr lvl="2">
              <a:buSzPct val="130000"/>
              <a:buBlip>
                <a:blip r:embed="rId3"/>
              </a:buBlip>
            </a:pPr>
            <a:r>
              <a:rPr lang="en-US" altLang="ja-JP" sz="1800" dirty="0" smtClean="0"/>
              <a:t>Same as </a:t>
            </a:r>
            <a:r>
              <a:rPr lang="en-US" altLang="ja-JP" sz="1800" baseline="30000" dirty="0" smtClean="0"/>
              <a:t>90</a:t>
            </a:r>
            <a:r>
              <a:rPr lang="en-US" altLang="ja-JP" sz="1800" dirty="0" smtClean="0"/>
              <a:t>Zr(</a:t>
            </a:r>
            <a:r>
              <a:rPr lang="en-US" altLang="ja-JP" sz="1800" dirty="0" err="1" smtClean="0"/>
              <a:t>p,n</a:t>
            </a:r>
            <a:r>
              <a:rPr lang="en-US" altLang="ja-JP" sz="1800" dirty="0" smtClean="0"/>
              <a:t>)results</a:t>
            </a:r>
          </a:p>
          <a:p>
            <a:pPr lvl="1"/>
            <a:r>
              <a:rPr lang="en-US" altLang="ja-JP" sz="18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SIII</a:t>
            </a:r>
            <a:r>
              <a:rPr lang="ja-JP" altLang="en-US" sz="1800" dirty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 </a:t>
            </a:r>
            <a:r>
              <a:rPr lang="en-US" altLang="ja-JP" sz="18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provides better description</a:t>
            </a:r>
          </a:p>
          <a:p>
            <a:r>
              <a:rPr lang="en-US" altLang="ja-JP" sz="2200" dirty="0" smtClean="0">
                <a:solidFill>
                  <a:schemeClr val="accent1"/>
                </a:solidFill>
              </a:rPr>
              <a:t>0</a:t>
            </a:r>
            <a:r>
              <a:rPr lang="en-US" altLang="ja-JP" sz="2200" baseline="30000" dirty="0" smtClean="0">
                <a:solidFill>
                  <a:schemeClr val="accent1"/>
                </a:solidFill>
              </a:rPr>
              <a:t>-</a:t>
            </a:r>
            <a:r>
              <a:rPr lang="en-US" altLang="ja-JP" sz="2200" dirty="0" smtClean="0">
                <a:solidFill>
                  <a:schemeClr val="accent1"/>
                </a:solidFill>
              </a:rPr>
              <a:t> strength</a:t>
            </a:r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Quenched</a:t>
            </a:r>
          </a:p>
          <a:p>
            <a:pPr lvl="2">
              <a:buSzPct val="130000"/>
              <a:buBlip>
                <a:blip r:embed="rId3"/>
              </a:buBlip>
            </a:pPr>
            <a:r>
              <a:rPr lang="en-US" altLang="ja-JP" sz="1800" dirty="0" smtClean="0"/>
              <a:t>Seems to be fragmented</a:t>
            </a:r>
            <a:endParaRPr lang="en-US" altLang="ja-JP" sz="1800" dirty="0"/>
          </a:p>
          <a:p>
            <a:r>
              <a:rPr lang="en-US" altLang="ja-JP" sz="2200" dirty="0" smtClean="0">
                <a:solidFill>
                  <a:schemeClr val="accent1"/>
                </a:solidFill>
              </a:rPr>
              <a:t>1</a:t>
            </a:r>
            <a:r>
              <a:rPr lang="en-US" altLang="ja-JP" sz="2200" baseline="30000" dirty="0" smtClean="0">
                <a:solidFill>
                  <a:schemeClr val="accent1"/>
                </a:solidFill>
              </a:rPr>
              <a:t>-</a:t>
            </a:r>
            <a:r>
              <a:rPr lang="en-US" altLang="ja-JP" sz="2200" dirty="0" smtClean="0">
                <a:solidFill>
                  <a:schemeClr val="accent1"/>
                </a:solidFill>
              </a:rPr>
              <a:t> strength</a:t>
            </a:r>
          </a:p>
          <a:p>
            <a:pPr lvl="1"/>
            <a:r>
              <a:rPr lang="en-US" altLang="ja-JP" sz="2000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Softened compared with theory</a:t>
            </a:r>
          </a:p>
          <a:p>
            <a:pPr lvl="2">
              <a:buSzPct val="130000"/>
              <a:buBlip>
                <a:blip r:embed="rId3"/>
              </a:buBlip>
            </a:pPr>
            <a:r>
              <a:rPr lang="en-US" altLang="ja-JP" sz="1800" dirty="0" smtClean="0"/>
              <a:t>Peak shift to lower E</a:t>
            </a:r>
            <a:r>
              <a:rPr lang="en-US" altLang="ja-JP" sz="1800" baseline="-25000" dirty="0" smtClean="0"/>
              <a:t>x</a:t>
            </a:r>
          </a:p>
          <a:p>
            <a:r>
              <a:rPr lang="en-US" altLang="ja-JP" sz="2200" dirty="0" smtClean="0">
                <a:solidFill>
                  <a:schemeClr val="accent1"/>
                </a:solidFill>
              </a:rPr>
              <a:t>2</a:t>
            </a:r>
            <a:r>
              <a:rPr lang="en-US" altLang="ja-JP" sz="2200" baseline="30000" dirty="0" smtClean="0">
                <a:solidFill>
                  <a:schemeClr val="accent1"/>
                </a:solidFill>
              </a:rPr>
              <a:t>-</a:t>
            </a:r>
            <a:r>
              <a:rPr lang="en-US" altLang="ja-JP" sz="2200" dirty="0" smtClean="0">
                <a:solidFill>
                  <a:schemeClr val="accent1"/>
                </a:solidFill>
              </a:rPr>
              <a:t> strength</a:t>
            </a:r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Hardened compared with theory</a:t>
            </a:r>
          </a:p>
          <a:p>
            <a:pPr lvl="2">
              <a:buSzPct val="130000"/>
              <a:buBlip>
                <a:blip r:embed="rId3"/>
              </a:buBlip>
            </a:pPr>
            <a:r>
              <a:rPr lang="en-US" altLang="ja-JP" sz="1800" dirty="0" smtClean="0"/>
              <a:t>Peak shift to higher E</a:t>
            </a:r>
            <a:r>
              <a:rPr lang="en-US" altLang="ja-JP" sz="1800" baseline="-25000" dirty="0" smtClean="0"/>
              <a:t>x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-1514"/>
            <a:ext cx="9144000" cy="1054250"/>
          </a:xfrm>
        </p:spPr>
        <p:txBody>
          <a:bodyPr/>
          <a:lstStyle/>
          <a:p>
            <a:r>
              <a:rPr lang="en-US" altLang="ja-JP" dirty="0" smtClean="0"/>
              <a:t>SD Strength Distributions</a:t>
            </a:r>
            <a:endParaRPr kumimoji="1" lang="ja-JP" altLang="en-US" dirty="0"/>
          </a:p>
        </p:txBody>
      </p:sp>
      <p:pic>
        <p:nvPicPr>
          <p:cNvPr id="10242" name="図 2" descr="C:\Users\wakasa\Desktop\SIR2010\bsd_s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589" y="1039532"/>
            <a:ext cx="3617366" cy="4912157"/>
          </a:xfrm>
          <a:prstGeom prst="rect">
            <a:avLst/>
          </a:prstGeom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258384" y="6127000"/>
            <a:ext cx="8659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30000"/>
              <a:buFontTx/>
              <a:buBlip>
                <a:blip r:embed="rId3"/>
              </a:buBlip>
            </a:pPr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No </a:t>
            </a:r>
            <a:r>
              <a:rPr lang="en-US" altLang="ja-JP" dirty="0" err="1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Skyrme</a:t>
            </a:r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int. which reproduces both total and separated strengths</a:t>
            </a:r>
          </a:p>
          <a:p>
            <a:pPr marL="285750" indent="-285750">
              <a:buSzPct val="130000"/>
              <a:buFontTx/>
              <a:buBlip>
                <a:blip r:embed="rId3"/>
              </a:buBlip>
            </a:pPr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ΔJ</a:t>
            </a:r>
            <a:r>
              <a:rPr lang="en-US" altLang="ja-JP" baseline="30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π</a:t>
            </a:r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-dependent correlation ? </a:t>
            </a:r>
            <a:r>
              <a:rPr lang="ja-JP" altLang="en-US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→</a:t>
            </a:r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lang="en-US" altLang="ja-JP" dirty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Require </a:t>
            </a:r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further </a:t>
            </a:r>
            <a:r>
              <a:rPr lang="en-US" altLang="ja-JP" dirty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investigations </a:t>
            </a:r>
            <a:endParaRPr lang="en-US" altLang="ja-JP" dirty="0" smtClean="0">
              <a:solidFill>
                <a:srgbClr xmlns:mc="http://schemas.openxmlformats.org/markup-compatibility/2006" xmlns:a14="http://schemas.microsoft.com/office/drawing/2010/main" val="00206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04299" y="642027"/>
            <a:ext cx="4084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H. Sagawa et al., PRC 76, 024301 (2007).</a:t>
            </a:r>
            <a:endParaRPr kumimoji="1" lang="ja-JP" altLang="en-US" sz="1400" i="1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726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6060012"/>
            <a:ext cx="8669047" cy="73025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xmlns:mc="http://schemas.openxmlformats.org/markup-compatibility/2006" xmlns:a14="http://schemas.microsoft.com/office/drawing/2010/main" val="804000" mc:Ignorable="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466" y="992705"/>
            <a:ext cx="8815153" cy="5374228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accent1"/>
                </a:solidFill>
              </a:rPr>
              <a:t>Total strength (E</a:t>
            </a:r>
            <a:r>
              <a:rPr lang="en-US" altLang="ja-JP" baseline="-25000" dirty="0" smtClean="0">
                <a:solidFill>
                  <a:schemeClr val="accent1"/>
                </a:solidFill>
              </a:rPr>
              <a:t>x</a:t>
            </a:r>
            <a:r>
              <a:rPr lang="ja-JP" altLang="en-US" dirty="0" smtClean="0">
                <a:solidFill>
                  <a:schemeClr val="accent1"/>
                </a:solidFill>
              </a:rPr>
              <a:t>≦</a:t>
            </a:r>
            <a:r>
              <a:rPr lang="en-US" altLang="ja-JP" dirty="0" smtClean="0">
                <a:solidFill>
                  <a:schemeClr val="accent1"/>
                </a:solidFill>
              </a:rPr>
              <a:t>60 MeV)</a:t>
            </a:r>
          </a:p>
          <a:p>
            <a:pPr lvl="1"/>
            <a:r>
              <a:rPr lang="en-US" altLang="ja-JP" sz="2000" dirty="0" smtClean="0"/>
              <a:t>MDA    : (1.02 ± 0.03)×10</a:t>
            </a:r>
            <a:r>
              <a:rPr lang="en-US" altLang="ja-JP" sz="2000" baseline="30000" dirty="0" smtClean="0"/>
              <a:t>3</a:t>
            </a:r>
            <a:r>
              <a:rPr lang="en-US" altLang="ja-JP" sz="2000" dirty="0" smtClean="0"/>
              <a:t> fm</a:t>
            </a:r>
            <a:r>
              <a:rPr lang="en-US" altLang="ja-JP" sz="2000" baseline="30000" dirty="0" smtClean="0"/>
              <a:t>2</a:t>
            </a:r>
          </a:p>
          <a:p>
            <a:pPr lvl="1"/>
            <a:r>
              <a:rPr lang="en-US" altLang="ja-JP" sz="2000" dirty="0" smtClean="0"/>
              <a:t>Theory: (1.10 </a:t>
            </a:r>
            <a:r>
              <a:rPr lang="ja-JP" altLang="en-US" sz="2000" dirty="0" smtClean="0"/>
              <a:t>～ </a:t>
            </a:r>
            <a:r>
              <a:rPr lang="en-US" altLang="ja-JP" sz="2000" dirty="0" smtClean="0"/>
              <a:t>1.16)×10</a:t>
            </a:r>
            <a:r>
              <a:rPr lang="en-US" altLang="ja-JP" sz="2000" baseline="30000" dirty="0" smtClean="0"/>
              <a:t>3</a:t>
            </a:r>
            <a:r>
              <a:rPr lang="en-US" altLang="ja-JP" sz="2000" dirty="0" smtClean="0"/>
              <a:t> fm</a:t>
            </a:r>
            <a:r>
              <a:rPr lang="en-US" altLang="ja-JP" sz="2000" baseline="30000" dirty="0" smtClean="0"/>
              <a:t>2</a:t>
            </a:r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Quenching fac. : 0.88</a:t>
            </a:r>
            <a:r>
              <a:rPr lang="ja-JP" altLang="en-US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～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0.93</a:t>
            </a:r>
          </a:p>
          <a:p>
            <a:pPr lvl="2">
              <a:buSzPct val="130000"/>
              <a:buBlip>
                <a:blip r:embed="rId3"/>
              </a:buBlip>
            </a:pP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FF" mc:Ignorable=""/>
                </a:solidFill>
              </a:rPr>
              <a:t>Similar to GT quenching</a:t>
            </a:r>
          </a:p>
          <a:p>
            <a:pPr lvl="1"/>
            <a:r>
              <a:rPr lang="en-US" altLang="ja-JP" sz="2000" dirty="0"/>
              <a:t>Systematic uncertainty</a:t>
            </a:r>
            <a:r>
              <a:rPr lang="ja-JP" altLang="en-US" sz="2000" dirty="0"/>
              <a:t>～</a:t>
            </a:r>
            <a:r>
              <a:rPr lang="en-US" altLang="ja-JP" sz="2000" dirty="0"/>
              <a:t>15%</a:t>
            </a:r>
          </a:p>
          <a:p>
            <a:r>
              <a:rPr lang="en-US" altLang="ja-JP" dirty="0" smtClean="0">
                <a:solidFill>
                  <a:schemeClr val="accent1"/>
                </a:solidFill>
              </a:rPr>
              <a:t>0</a:t>
            </a:r>
            <a:r>
              <a:rPr lang="en-US" altLang="ja-JP" baseline="30000" dirty="0" smtClean="0">
                <a:solidFill>
                  <a:schemeClr val="accent1"/>
                </a:solidFill>
              </a:rPr>
              <a:t>-</a:t>
            </a:r>
            <a:r>
              <a:rPr lang="en-US" altLang="ja-JP" dirty="0" smtClean="0">
                <a:solidFill>
                  <a:schemeClr val="accent1"/>
                </a:solidFill>
              </a:rPr>
              <a:t> strength</a:t>
            </a:r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Significant quenching by </a:t>
            </a:r>
            <a:r>
              <a:rPr lang="ja-JP" altLang="en-US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～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0.5</a:t>
            </a:r>
          </a:p>
          <a:p>
            <a:r>
              <a:rPr lang="en-US" altLang="ja-JP" dirty="0" smtClean="0">
                <a:solidFill>
                  <a:schemeClr val="accent1"/>
                </a:solidFill>
              </a:rPr>
              <a:t>1</a:t>
            </a:r>
            <a:r>
              <a:rPr lang="en-US" altLang="ja-JP" baseline="30000" dirty="0" smtClean="0">
                <a:solidFill>
                  <a:schemeClr val="accent1"/>
                </a:solidFill>
              </a:rPr>
              <a:t>-</a:t>
            </a:r>
            <a:r>
              <a:rPr lang="en-US" altLang="ja-JP" dirty="0" smtClean="0">
                <a:solidFill>
                  <a:schemeClr val="accent1"/>
                </a:solidFill>
              </a:rPr>
              <a:t> strength</a:t>
            </a:r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Consistent with theory</a:t>
            </a:r>
          </a:p>
          <a:p>
            <a:r>
              <a:rPr lang="en-US" altLang="ja-JP" dirty="0" smtClean="0">
                <a:solidFill>
                  <a:schemeClr val="accent1"/>
                </a:solidFill>
              </a:rPr>
              <a:t>2</a:t>
            </a:r>
            <a:r>
              <a:rPr lang="en-US" altLang="ja-JP" baseline="30000" dirty="0" smtClean="0">
                <a:solidFill>
                  <a:schemeClr val="accent1"/>
                </a:solidFill>
              </a:rPr>
              <a:t>-</a:t>
            </a:r>
            <a:r>
              <a:rPr lang="en-US" altLang="ja-JP" dirty="0" smtClean="0">
                <a:solidFill>
                  <a:schemeClr val="accent1"/>
                </a:solidFill>
              </a:rPr>
              <a:t> strength</a:t>
            </a:r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Small quenching by </a:t>
            </a:r>
            <a:r>
              <a:rPr lang="ja-JP" altLang="en-US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～ 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0.9 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-1514"/>
            <a:ext cx="9144000" cy="1054250"/>
          </a:xfrm>
        </p:spPr>
        <p:txBody>
          <a:bodyPr/>
          <a:lstStyle/>
          <a:p>
            <a:r>
              <a:rPr lang="en-US" altLang="ja-JP" dirty="0" smtClean="0"/>
              <a:t>Integrated SD Strengths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58384" y="6059266"/>
            <a:ext cx="8659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30000"/>
              <a:buFontTx/>
              <a:buBlip>
                <a:blip r:embed="rId3"/>
              </a:buBlip>
            </a:pPr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Total SD strength up to 60 MeV is quenched by </a:t>
            </a:r>
            <a:r>
              <a:rPr lang="ja-JP" altLang="en-US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～</a:t>
            </a:r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0.9</a:t>
            </a:r>
          </a:p>
          <a:p>
            <a:pPr marL="285750" indent="-285750">
              <a:buSzPct val="130000"/>
              <a:buFontTx/>
              <a:buBlip>
                <a:blip r:embed="rId3"/>
              </a:buBlip>
            </a:pPr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Quenching effects (factors) might depend on spin-parity</a:t>
            </a:r>
          </a:p>
        </p:txBody>
      </p:sp>
      <p:pic>
        <p:nvPicPr>
          <p:cNvPr id="11266" name="図 2" descr="C:\Users\wakasa\Desktop\SIR2010\bsd_int_s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364" y="998891"/>
            <a:ext cx="3672230" cy="4945075"/>
          </a:xfrm>
          <a:prstGeom prst="rect">
            <a:avLst/>
          </a:prstGeom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cxnSp>
        <p:nvCxnSpPr>
          <p:cNvPr id="5" name="直線矢印​​コネクタ 4"/>
          <p:cNvCxnSpPr>
            <a:stCxn id="6" idx="2"/>
          </p:cNvCxnSpPr>
          <p:nvPr/>
        </p:nvCxnSpPr>
        <p:spPr>
          <a:xfrm>
            <a:off x="7345837" y="2588137"/>
            <a:ext cx="306820" cy="41632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6585853" y="2188027"/>
            <a:ext cx="1519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MDA(</a:t>
            </a:r>
            <a:r>
              <a:rPr lang="en-US" altLang="ja-JP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Exp</a:t>
            </a:r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)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4" name="円/楕円​​ 3"/>
          <p:cNvSpPr/>
          <p:nvPr/>
        </p:nvSpPr>
        <p:spPr>
          <a:xfrm>
            <a:off x="8510953" y="2588137"/>
            <a:ext cx="552659" cy="552659"/>
          </a:xfrm>
          <a:prstGeom prst="ellips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FF00FF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396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466" y="1071728"/>
            <a:ext cx="8815153" cy="5786272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>
                <a:solidFill>
                  <a:schemeClr val="accent1"/>
                </a:solidFill>
              </a:rPr>
              <a:t>Experimental B(GT)</a:t>
            </a:r>
          </a:p>
          <a:p>
            <a:pPr lvl="1"/>
            <a:r>
              <a:rPr lang="en-US" altLang="ja-JP" sz="2000" dirty="0" smtClean="0"/>
              <a:t>B(GT) in GTGR </a:t>
            </a:r>
            <a:r>
              <a:rPr lang="ja-JP" altLang="en-US" sz="2000" dirty="0" smtClean="0"/>
              <a:t>～ </a:t>
            </a:r>
            <a:r>
              <a:rPr lang="en-US" altLang="ja-JP" sz="2000" dirty="0" smtClean="0"/>
              <a:t>60% of 3(N-Z)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Similar to </a:t>
            </a:r>
            <a:r>
              <a:rPr lang="en-US" altLang="ja-JP" sz="2000" baseline="30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90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Zr(</a:t>
            </a:r>
            <a:r>
              <a:rPr lang="en-US" altLang="ja-JP" sz="2000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p,n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) result</a:t>
            </a:r>
          </a:p>
          <a:p>
            <a:pPr lvl="1"/>
            <a:r>
              <a:rPr lang="en-US" altLang="ja-JP" sz="2000" dirty="0" smtClean="0"/>
              <a:t>Significant strength up to 70 MeV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Configuration mixing is important</a:t>
            </a:r>
          </a:p>
          <a:p>
            <a:pPr lvl="1"/>
            <a:r>
              <a:rPr lang="en-US" altLang="ja-JP" sz="2000" dirty="0" smtClean="0"/>
              <a:t>Total strength = 120±4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Q</a:t>
            </a:r>
            <a:r>
              <a:rPr lang="en-US" altLang="ja-JP" sz="2000" baseline="-25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GT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=0.91±0.03 of 3(N-Z)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smtClean="0"/>
              <a:t>Consistent with </a:t>
            </a:r>
            <a:r>
              <a:rPr lang="en-US" altLang="ja-JP" sz="2000" baseline="30000" dirty="0" smtClean="0"/>
              <a:t>90</a:t>
            </a:r>
            <a:r>
              <a:rPr lang="en-US" altLang="ja-JP" sz="2000" dirty="0" smtClean="0"/>
              <a:t>Zr result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smtClean="0"/>
              <a:t>Systematic uncertainty</a:t>
            </a:r>
            <a:r>
              <a:rPr lang="ja-JP" altLang="en-US" sz="2000" dirty="0" smtClean="0"/>
              <a:t>～</a:t>
            </a:r>
            <a:r>
              <a:rPr lang="en-US" altLang="ja-JP" sz="2000" dirty="0" smtClean="0"/>
              <a:t>15%</a:t>
            </a:r>
          </a:p>
          <a:p>
            <a:pPr marL="777240" lvl="2" indent="0">
              <a:buNone/>
            </a:pPr>
            <a:endParaRPr lang="en-US" altLang="ja-JP" dirty="0"/>
          </a:p>
          <a:p>
            <a:r>
              <a:rPr lang="en-US" altLang="ja-JP" dirty="0" smtClean="0">
                <a:solidFill>
                  <a:schemeClr val="accent1"/>
                </a:solidFill>
              </a:rPr>
              <a:t>Comparison with theory</a:t>
            </a:r>
          </a:p>
          <a:p>
            <a:pPr lvl="1"/>
            <a:r>
              <a:rPr lang="en-US" altLang="ja-JP" sz="2000" dirty="0" smtClean="0"/>
              <a:t>Two calc. with 2p2h </a:t>
            </a:r>
            <a:r>
              <a:rPr lang="en-US" altLang="ja-JP" sz="2000" dirty="0" err="1" smtClean="0"/>
              <a:t>config</a:t>
            </a:r>
            <a:r>
              <a:rPr lang="en-US" altLang="ja-JP" sz="2000" dirty="0" smtClean="0"/>
              <a:t>. mixing</a:t>
            </a:r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Quenching in GTGR by </a:t>
            </a:r>
            <a:r>
              <a:rPr lang="ja-JP" altLang="en-US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～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0.6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smtClean="0"/>
              <a:t>Consistent with MDA result</a:t>
            </a:r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Significant strength in the continuum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smtClean="0"/>
              <a:t>Consistent with MDA results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FF" mc:Ignorable=""/>
                </a:solidFill>
              </a:rPr>
              <a:t>Lower ω </a:t>
            </a:r>
            <a:r>
              <a:rPr lang="ja-JP" altLang="en-US" sz="2000" dirty="0" smtClean="0">
                <a:solidFill>
                  <a:srgbClr xmlns:mc="http://schemas.openxmlformats.org/markup-compatibility/2006" xmlns:a14="http://schemas.microsoft.com/office/drawing/2010/main" val="FF00FF" mc:Ignorable=""/>
                </a:solidFill>
              </a:rPr>
              <a:t>→ 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FF" mc:Ignorable=""/>
                </a:solidFill>
              </a:rPr>
              <a:t>Interference effects between GT and IVSM ?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-1514"/>
            <a:ext cx="9144000" cy="1054250"/>
          </a:xfrm>
        </p:spPr>
        <p:txBody>
          <a:bodyPr/>
          <a:lstStyle/>
          <a:p>
            <a:r>
              <a:rPr lang="en-US" altLang="ja-JP" dirty="0" smtClean="0"/>
              <a:t>Gamow-Teller Strength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620418" y="5740402"/>
            <a:ext cx="36519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S. </a:t>
            </a:r>
            <a:r>
              <a:rPr lang="en-US" altLang="ja-JP" sz="1400" i="1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Drozdz</a:t>
            </a:r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et al., PR 197, 1 (’87).</a:t>
            </a:r>
          </a:p>
          <a:p>
            <a:pPr algn="r"/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N. D. Dang et al., PRL 79, 1638 (‘97).</a:t>
            </a:r>
          </a:p>
          <a:p>
            <a:pPr algn="r"/>
            <a:endParaRPr lang="ja-JP" altLang="en-US" sz="1400" i="1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9218" name="図 2" descr="C:\Users\wakasa\Desktop\SIR2010\bg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156" y="1083733"/>
            <a:ext cx="3419856" cy="4512869"/>
          </a:xfrm>
          <a:prstGeom prst="rect">
            <a:avLst/>
          </a:prstGeom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cxnSp>
        <p:nvCxnSpPr>
          <p:cNvPr id="7" name="直線矢印​​コネクタ 6"/>
          <p:cNvCxnSpPr/>
          <p:nvPr/>
        </p:nvCxnSpPr>
        <p:spPr>
          <a:xfrm>
            <a:off x="7507110" y="4696179"/>
            <a:ext cx="0" cy="462844"/>
          </a:xfrm>
          <a:prstGeom prst="straightConnector1">
            <a:avLst/>
          </a:prstGeom>
          <a:ln w="38100">
            <a:solidFill>
              <a:srgbClr xmlns:mc="http://schemas.openxmlformats.org/markup-compatibility/2006" xmlns:a14="http://schemas.microsoft.com/office/drawing/2010/main" val="FF00FF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7099990" y="4296069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FF00FF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IVSM</a:t>
            </a:r>
            <a:endParaRPr kumimoji="1" lang="ja-JP" altLang="en-US" sz="2000" dirty="0">
              <a:solidFill>
                <a:srgbClr xmlns:mc="http://schemas.openxmlformats.org/markup-compatibility/2006" xmlns:a14="http://schemas.microsoft.com/office/drawing/2010/main" val="FF00FF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329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699247" y="1156771"/>
            <a:ext cx="7745505" cy="527708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600" dirty="0" smtClean="0"/>
              <a:t>Quenching of spin-</a:t>
            </a:r>
            <a:r>
              <a:rPr lang="en-US" altLang="ja-JP" sz="2600" dirty="0" err="1"/>
              <a:t>i</a:t>
            </a:r>
            <a:r>
              <a:rPr kumimoji="1" lang="en-US" altLang="ja-JP" sz="2600" dirty="0" err="1" smtClean="0"/>
              <a:t>sospin</a:t>
            </a:r>
            <a:r>
              <a:rPr kumimoji="1" lang="en-US" altLang="ja-JP" sz="2600" dirty="0" smtClean="0"/>
              <a:t> </a:t>
            </a:r>
            <a:r>
              <a:rPr lang="en-US" altLang="ja-JP" sz="2600" dirty="0"/>
              <a:t>r</a:t>
            </a:r>
            <a:r>
              <a:rPr kumimoji="1" lang="en-US" altLang="ja-JP" sz="2600" dirty="0" smtClean="0"/>
              <a:t>esponses</a:t>
            </a:r>
          </a:p>
          <a:p>
            <a:pPr lvl="1">
              <a:lnSpc>
                <a:spcPct val="150000"/>
              </a:lnSpc>
            </a:pPr>
            <a:r>
              <a:rPr lang="en-US" altLang="ja-JP" dirty="0" smtClean="0"/>
              <a:t>GT strength</a:t>
            </a:r>
          </a:p>
          <a:p>
            <a:pPr lvl="1">
              <a:lnSpc>
                <a:spcPct val="150000"/>
              </a:lnSpc>
            </a:pPr>
            <a:r>
              <a:rPr kumimoji="1" lang="en-US" altLang="ja-JP" dirty="0" smtClean="0"/>
              <a:t>SD strength</a:t>
            </a:r>
          </a:p>
          <a:p>
            <a:pPr lvl="1">
              <a:lnSpc>
                <a:spcPct val="150000"/>
              </a:lnSpc>
            </a:pPr>
            <a:endParaRPr kumimoji="1" lang="en-US" altLang="ja-JP" sz="1700" dirty="0" smtClean="0"/>
          </a:p>
          <a:p>
            <a:pPr>
              <a:lnSpc>
                <a:spcPct val="150000"/>
              </a:lnSpc>
            </a:pPr>
            <a:r>
              <a:rPr lang="en-US" altLang="ja-JP" sz="2600" dirty="0" smtClean="0"/>
              <a:t>New data/analysis of </a:t>
            </a:r>
            <a:r>
              <a:rPr lang="en-US" altLang="ja-JP" sz="2600" baseline="30000" dirty="0" smtClean="0"/>
              <a:t>208</a:t>
            </a:r>
            <a:r>
              <a:rPr lang="en-US" altLang="ja-JP" sz="2600" dirty="0" smtClean="0"/>
              <a:t>Pb(</a:t>
            </a:r>
            <a:r>
              <a:rPr lang="en-US" altLang="ja-JP" sz="2600" dirty="0" err="1" smtClean="0"/>
              <a:t>p,n</a:t>
            </a:r>
            <a:r>
              <a:rPr lang="en-US" altLang="ja-JP" sz="2600" dirty="0" smtClean="0"/>
              <a:t>)</a:t>
            </a:r>
          </a:p>
          <a:p>
            <a:pPr lvl="1">
              <a:lnSpc>
                <a:spcPct val="150000"/>
              </a:lnSpc>
            </a:pPr>
            <a:r>
              <a:rPr lang="en-US" altLang="ja-JP" dirty="0" smtClean="0"/>
              <a:t>SD strength</a:t>
            </a:r>
          </a:p>
          <a:p>
            <a:pPr lvl="1">
              <a:lnSpc>
                <a:spcPct val="150000"/>
              </a:lnSpc>
            </a:pPr>
            <a:r>
              <a:rPr lang="en-US" altLang="ja-JP" dirty="0" smtClean="0"/>
              <a:t>GT strength</a:t>
            </a:r>
          </a:p>
          <a:p>
            <a:pPr lvl="1">
              <a:lnSpc>
                <a:spcPct val="150000"/>
              </a:lnSpc>
            </a:pPr>
            <a:r>
              <a:rPr lang="en-US" altLang="ja-JP" dirty="0" smtClean="0"/>
              <a:t>IVSM strength</a:t>
            </a:r>
          </a:p>
          <a:p>
            <a:pPr lvl="1">
              <a:lnSpc>
                <a:spcPct val="150000"/>
              </a:lnSpc>
            </a:pPr>
            <a:endParaRPr lang="en-US" altLang="ja-JP" sz="1700" dirty="0" smtClean="0"/>
          </a:p>
          <a:p>
            <a:pPr>
              <a:lnSpc>
                <a:spcPct val="150000"/>
              </a:lnSpc>
            </a:pPr>
            <a:r>
              <a:rPr lang="en-US" altLang="ja-JP" sz="2600" dirty="0" smtClean="0"/>
              <a:t>Summary</a:t>
            </a:r>
            <a:endParaRPr kumimoji="1" lang="ja-JP" altLang="en-US" sz="2600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Outline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330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4318613" y="1134738"/>
            <a:ext cx="4718660" cy="3591498"/>
          </a:xfrm>
          <a:prstGeom prst="rect">
            <a:avLst/>
          </a:prstGeom>
          <a:solidFill>
            <a:schemeClr val="bg1"/>
          </a:solidFill>
          <a:ln w="28575"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4945057" y="1266780"/>
            <a:ext cx="1538082" cy="29840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-2494" y="1225089"/>
            <a:ext cx="8414647" cy="5480511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accent1"/>
                </a:solidFill>
              </a:rPr>
              <a:t>IVSM cross section</a:t>
            </a:r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Peak at </a:t>
            </a:r>
            <a:r>
              <a:rPr lang="ja-JP" altLang="en-US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～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30 MeV</a:t>
            </a:r>
          </a:p>
          <a:p>
            <a:pPr lvl="2">
              <a:buSzPct val="130000"/>
              <a:buBlip>
                <a:blip r:embed="rId2"/>
              </a:buBlip>
            </a:pPr>
            <a:r>
              <a:rPr kumimoji="1" lang="en-US" altLang="ja-JP" sz="2000" dirty="0" smtClean="0"/>
              <a:t>Consistent with theory</a:t>
            </a:r>
          </a:p>
          <a:p>
            <a:pPr lvl="1"/>
            <a:r>
              <a:rPr lang="en-US" altLang="ja-JP" sz="2000" dirty="0" smtClean="0"/>
              <a:t>Fairly large uncertainty </a:t>
            </a:r>
          </a:p>
          <a:p>
            <a:pPr lvl="2">
              <a:buSzPct val="130000"/>
              <a:buBlip>
                <a:blip r:embed="rId2"/>
              </a:buBlip>
            </a:pPr>
            <a:r>
              <a:rPr kumimoji="1" lang="en-US" altLang="ja-JP" sz="2000" dirty="0" smtClean="0"/>
              <a:t>Correlation with GT</a:t>
            </a:r>
          </a:p>
          <a:p>
            <a:pPr lvl="2"/>
            <a:endParaRPr lang="en-US" altLang="ja-JP" dirty="0" smtClean="0"/>
          </a:p>
          <a:p>
            <a:pPr lvl="2"/>
            <a:endParaRPr lang="en-US" altLang="ja-JP" dirty="0"/>
          </a:p>
          <a:p>
            <a:r>
              <a:rPr kumimoji="1" lang="en-US" altLang="ja-JP" dirty="0" smtClean="0">
                <a:solidFill>
                  <a:schemeClr val="accent1"/>
                </a:solidFill>
              </a:rPr>
              <a:t>Comparison with </a:t>
            </a:r>
            <a:br>
              <a:rPr kumimoji="1" lang="en-US" altLang="ja-JP" dirty="0" smtClean="0">
                <a:solidFill>
                  <a:schemeClr val="accent1"/>
                </a:solidFill>
              </a:rPr>
            </a:br>
            <a:r>
              <a:rPr kumimoji="1" lang="en-US" altLang="ja-JP" dirty="0" smtClean="0">
                <a:solidFill>
                  <a:schemeClr val="accent1"/>
                </a:solidFill>
              </a:rPr>
              <a:t>DWIA+RPA</a:t>
            </a:r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Systematically small by </a:t>
            </a:r>
            <a:r>
              <a:rPr lang="ja-JP" altLang="en-US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～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0.6</a:t>
            </a:r>
          </a:p>
          <a:p>
            <a:pPr lvl="2">
              <a:buSzPct val="130000"/>
              <a:buBlip>
                <a:blip r:embed="rId2"/>
              </a:buBlip>
            </a:pPr>
            <a:r>
              <a:rPr kumimoji="1" lang="en-US" altLang="ja-JP" sz="2000" dirty="0" smtClean="0"/>
              <a:t>Configuration mixing ? </a:t>
            </a:r>
            <a:r>
              <a:rPr kumimoji="1" lang="ja-JP" altLang="en-US" sz="2000" dirty="0" smtClean="0"/>
              <a:t>→ </a:t>
            </a:r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</a:rPr>
              <a:t>Excess at large ω?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smtClean="0"/>
              <a:t>Interference effect ?</a:t>
            </a:r>
            <a:endParaRPr kumimoji="1" lang="ja-JP" altLang="en-US" sz="2000" dirty="0"/>
          </a:p>
        </p:txBody>
      </p:sp>
      <p:pic>
        <p:nvPicPr>
          <p:cNvPr id="9219" name="図 3" descr="C:\Users\wakasa\Desktop\ivsm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58" y="1222845"/>
            <a:ext cx="4546854" cy="341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IVSM Distribution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3" y="6005742"/>
            <a:ext cx="8479973" cy="589388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xmlns:mc="http://schemas.openxmlformats.org/markup-compatibility/2006" xmlns:a14="http://schemas.microsoft.com/office/drawing/2010/main" val="804000" mc:Ignorable="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797589" y="6065519"/>
            <a:ext cx="7777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I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nvestigation for interference effects in DWIA is required</a:t>
            </a:r>
            <a:endParaRPr lang="ja-JP" altLang="en-US" sz="1600" dirty="0">
              <a:solidFill>
                <a:srgbClr xmlns:mc="http://schemas.openxmlformats.org/markup-compatibility/2006" xmlns:a14="http://schemas.microsoft.com/office/drawing/2010/main" val="00206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832739" y="2758923"/>
            <a:ext cx="110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2p2h ?</a:t>
            </a:r>
            <a:endParaRPr kumimoji="1" lang="ja-JP" altLang="en-US" sz="2000" dirty="0">
              <a:solidFill>
                <a:srgbClr xmlns:mc="http://schemas.openxmlformats.org/markup-compatibility/2006" xmlns:a14="http://schemas.microsoft.com/office/drawing/2010/main" val="00B05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8" name="直線矢印​​コネクタ 7"/>
          <p:cNvCxnSpPr/>
          <p:nvPr/>
        </p:nvCxnSpPr>
        <p:spPr>
          <a:xfrm>
            <a:off x="8543786" y="3100070"/>
            <a:ext cx="0" cy="326571"/>
          </a:xfrm>
          <a:prstGeom prst="straightConnector1">
            <a:avLst/>
          </a:prstGeom>
          <a:ln w="38100">
            <a:solidFill>
              <a:srgbClr xmlns:mc="http://schemas.openxmlformats.org/markup-compatibility/2006" xmlns:a14="http://schemas.microsoft.com/office/drawing/2010/main" val="00B050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​​コネクタ 10"/>
          <p:cNvCxnSpPr/>
          <p:nvPr/>
        </p:nvCxnSpPr>
        <p:spPr>
          <a:xfrm>
            <a:off x="6487993" y="1581124"/>
            <a:ext cx="241958" cy="0"/>
          </a:xfrm>
          <a:prstGeom prst="straightConnector1">
            <a:avLst/>
          </a:prstGeom>
          <a:ln w="28575">
            <a:solidFill>
              <a:srgbClr xmlns:mc="http://schemas.openxmlformats.org/markup-compatibility/2006" xmlns:a14="http://schemas.microsoft.com/office/drawing/2010/main" val="FF0000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6646345" y="1381649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GT+IVSM</a:t>
            </a:r>
            <a:endParaRPr kumimoji="1" lang="ja-JP" altLang="en-US" sz="2000" dirty="0">
              <a:solidFill>
                <a:srgbClr xmlns:mc="http://schemas.openxmlformats.org/markup-compatibility/2006" xmlns:a14="http://schemas.microsoft.com/office/drawing/2010/main" val="FF000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6" name="直線矢印​​コネクタ 15"/>
          <p:cNvCxnSpPr/>
          <p:nvPr/>
        </p:nvCxnSpPr>
        <p:spPr>
          <a:xfrm flipH="1">
            <a:off x="6190238" y="1588079"/>
            <a:ext cx="287284" cy="0"/>
          </a:xfrm>
          <a:prstGeom prst="straightConnector1">
            <a:avLst/>
          </a:prstGeom>
          <a:ln w="28575">
            <a:solidFill>
              <a:srgbClr xmlns:mc="http://schemas.openxmlformats.org/markup-compatibility/2006" xmlns:a14="http://schemas.microsoft.com/office/drawing/2010/main" val="0070C0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4923689" y="1384765"/>
            <a:ext cx="14462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GT only</a:t>
            </a:r>
          </a:p>
          <a:p>
            <a:pPr algn="ctr"/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(Assumed)</a:t>
            </a:r>
            <a:endParaRPr kumimoji="1" lang="ja-JP" altLang="en-US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42670" y="1726674"/>
            <a:ext cx="19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xmlns:mc="http://schemas.openxmlformats.org/markup-compatibility/2006" xmlns:a14="http://schemas.microsoft.com/office/drawing/2010/main" val="FF00FF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(Symmetric Γ)</a:t>
            </a:r>
            <a:endParaRPr kumimoji="1" lang="ja-JP" altLang="en-US" dirty="0">
              <a:solidFill>
                <a:srgbClr xmlns:mc="http://schemas.openxmlformats.org/markup-compatibility/2006" xmlns:a14="http://schemas.microsoft.com/office/drawing/2010/main" val="FF00FF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4" name="直線矢印​​コネクタ 13"/>
          <p:cNvCxnSpPr/>
          <p:nvPr/>
        </p:nvCxnSpPr>
        <p:spPr>
          <a:xfrm flipH="1">
            <a:off x="7060186" y="2094924"/>
            <a:ext cx="275421" cy="516074"/>
          </a:xfrm>
          <a:prstGeom prst="straightConnector1">
            <a:avLst/>
          </a:prstGeom>
          <a:ln w="28575">
            <a:solidFill>
              <a:srgbClr xmlns:mc="http://schemas.openxmlformats.org/markup-compatibility/2006" xmlns:a14="http://schemas.microsoft.com/office/drawing/2010/main" val="FF00FF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77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0" y="1186543"/>
            <a:ext cx="9144000" cy="5671457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>
                <a:solidFill>
                  <a:schemeClr val="accent1"/>
                </a:solidFill>
              </a:rPr>
              <a:t>SD strength</a:t>
            </a:r>
          </a:p>
          <a:p>
            <a:pPr lvl="1"/>
            <a:r>
              <a:rPr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SD quenching Q</a:t>
            </a:r>
            <a:r>
              <a:rPr lang="en-US" altLang="ja-JP" sz="2200" baseline="-25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SD</a:t>
            </a:r>
            <a:r>
              <a:rPr lang="ja-JP" altLang="en-US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～</a:t>
            </a:r>
            <a:r>
              <a:rPr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0.9 </a:t>
            </a:r>
            <a:r>
              <a:rPr lang="en-US" altLang="ja-JP" sz="2200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of theoretical </a:t>
            </a:r>
            <a:r>
              <a:rPr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values (E</a:t>
            </a:r>
            <a:r>
              <a:rPr lang="en-US" altLang="ja-JP" sz="2200" baseline="-25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x</a:t>
            </a:r>
            <a:r>
              <a:rPr lang="ja-JP" altLang="en-US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≦</a:t>
            </a:r>
            <a:r>
              <a:rPr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60 MeV)</a:t>
            </a:r>
            <a:endParaRPr lang="en-US" altLang="ja-JP" sz="2200" dirty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200" dirty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Quenching effects might depend on ΔJ</a:t>
            </a:r>
            <a:r>
              <a:rPr lang="en-US" altLang="ja-JP" sz="2200" baseline="30000" dirty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π</a:t>
            </a:r>
            <a:r>
              <a:rPr lang="en-US" altLang="ja-JP" sz="2200" dirty="0"/>
              <a:t>(Not Conclusive)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200" dirty="0" smtClean="0"/>
              <a:t>Consistent </a:t>
            </a:r>
            <a:r>
              <a:rPr lang="en-US" altLang="ja-JP" sz="2200" dirty="0"/>
              <a:t>with </a:t>
            </a:r>
            <a:r>
              <a:rPr lang="en-US" altLang="ja-JP" sz="2200" baseline="30000" dirty="0"/>
              <a:t>90</a:t>
            </a:r>
            <a:r>
              <a:rPr lang="en-US" altLang="ja-JP" sz="2200" dirty="0"/>
              <a:t>Zr result (</a:t>
            </a:r>
            <a:r>
              <a:rPr lang="ja-JP" altLang="en-US" sz="2200" dirty="0"/>
              <a:t>～</a:t>
            </a:r>
            <a:r>
              <a:rPr lang="en-US" altLang="ja-JP" sz="2200" dirty="0"/>
              <a:t>15% uncertainty)</a:t>
            </a:r>
          </a:p>
          <a:p>
            <a:pPr lvl="1"/>
            <a:r>
              <a:rPr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Softening (hardening) of 1</a:t>
            </a:r>
            <a:r>
              <a:rPr lang="en-US" altLang="ja-JP" sz="2200" baseline="30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-</a:t>
            </a:r>
            <a:r>
              <a:rPr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 (2</a:t>
            </a:r>
            <a:r>
              <a:rPr lang="en-US" altLang="ja-JP" sz="2200" baseline="30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-</a:t>
            </a:r>
            <a:r>
              <a:rPr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) strength </a:t>
            </a:r>
            <a:r>
              <a:rPr lang="ja-JP" altLang="en-US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→ </a:t>
            </a:r>
            <a:r>
              <a:rPr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Correlation ?</a:t>
            </a:r>
          </a:p>
          <a:p>
            <a:pPr lvl="1"/>
            <a:endParaRPr lang="en-US" altLang="ja-JP" sz="2200" dirty="0"/>
          </a:p>
          <a:p>
            <a:r>
              <a:rPr kumimoji="1" lang="en-US" altLang="ja-JP" dirty="0" smtClean="0">
                <a:solidFill>
                  <a:schemeClr val="accent1"/>
                </a:solidFill>
              </a:rPr>
              <a:t>GT strength</a:t>
            </a:r>
          </a:p>
          <a:p>
            <a:pPr lvl="1"/>
            <a:r>
              <a:rPr lang="en-US" altLang="ja-JP" sz="2200" dirty="0" smtClean="0"/>
              <a:t>IVSM is separated with </a:t>
            </a:r>
            <a:r>
              <a:rPr lang="en-US" altLang="ja-JP" sz="2200" dirty="0" err="1" smtClean="0"/>
              <a:t>D</a:t>
            </a:r>
            <a:r>
              <a:rPr lang="en-US" altLang="ja-JP" sz="2200" baseline="-25000" dirty="0" err="1" smtClean="0"/>
              <a:t>ij</a:t>
            </a:r>
            <a:r>
              <a:rPr lang="en-US" altLang="ja-JP" sz="2200" dirty="0" smtClean="0"/>
              <a:t> (No interference is assumed)</a:t>
            </a:r>
            <a:endParaRPr lang="en-US" altLang="ja-JP" sz="2200" dirty="0"/>
          </a:p>
          <a:p>
            <a:pPr lvl="1"/>
            <a:r>
              <a:rPr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GT quenching Q</a:t>
            </a:r>
            <a:r>
              <a:rPr lang="en-US" altLang="ja-JP" sz="2200" baseline="-25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GT</a:t>
            </a:r>
            <a:r>
              <a:rPr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=0.91±0.03 </a:t>
            </a:r>
            <a:r>
              <a:rPr lang="en-US" altLang="ja-JP" sz="2200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of 3(N-Z</a:t>
            </a:r>
            <a:r>
              <a:rPr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)</a:t>
            </a:r>
          </a:p>
          <a:p>
            <a:pPr lvl="2"/>
            <a:r>
              <a:rPr lang="en-US" altLang="ja-JP" sz="2200" dirty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Configuration mixing is </a:t>
            </a:r>
            <a:r>
              <a:rPr lang="en-US" altLang="ja-JP" sz="22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important</a:t>
            </a:r>
            <a:endParaRPr lang="en-US" altLang="ja-JP" sz="2200" dirty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200" dirty="0"/>
              <a:t>Consistent with </a:t>
            </a:r>
            <a:r>
              <a:rPr lang="en-US" altLang="ja-JP" sz="2200" baseline="30000" dirty="0"/>
              <a:t>90</a:t>
            </a:r>
            <a:r>
              <a:rPr lang="en-US" altLang="ja-JP" sz="2200" dirty="0"/>
              <a:t>Zr </a:t>
            </a:r>
            <a:r>
              <a:rPr lang="en-US" altLang="ja-JP" sz="2200" dirty="0" smtClean="0"/>
              <a:t>result (</a:t>
            </a:r>
            <a:r>
              <a:rPr lang="ja-JP" altLang="en-US" sz="2200" dirty="0" smtClean="0"/>
              <a:t>～</a:t>
            </a:r>
            <a:r>
              <a:rPr lang="en-US" altLang="ja-JP" sz="2200" dirty="0"/>
              <a:t>15</a:t>
            </a:r>
            <a:r>
              <a:rPr lang="en-US" altLang="ja-JP" sz="2200" dirty="0" smtClean="0"/>
              <a:t>% uncertainty)</a:t>
            </a:r>
          </a:p>
          <a:p>
            <a:pPr marL="0" indent="0">
              <a:buSzPct val="130000"/>
              <a:buNone/>
            </a:pPr>
            <a:endParaRPr lang="en-US" altLang="ja-JP" sz="2200" dirty="0"/>
          </a:p>
          <a:p>
            <a:r>
              <a:rPr kumimoji="1" lang="en-US" altLang="ja-JP" dirty="0" smtClean="0">
                <a:solidFill>
                  <a:schemeClr val="accent1"/>
                </a:solidFill>
              </a:rPr>
              <a:t>IVSM strength</a:t>
            </a:r>
          </a:p>
          <a:p>
            <a:pPr lvl="1"/>
            <a:r>
              <a:rPr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Peak at </a:t>
            </a:r>
            <a:r>
              <a:rPr lang="ja-JP" altLang="en-US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～</a:t>
            </a:r>
            <a:r>
              <a:rPr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30 MeV </a:t>
            </a:r>
            <a:r>
              <a:rPr lang="ja-JP" altLang="en-US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→ </a:t>
            </a:r>
            <a:r>
              <a:rPr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Consistent with theory</a:t>
            </a:r>
          </a:p>
          <a:p>
            <a:pPr lvl="1"/>
            <a:r>
              <a:rPr lang="en-US" altLang="ja-JP" sz="2200" dirty="0" smtClean="0"/>
              <a:t>Small exp. values/Significant strength up to 70 MeV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200" dirty="0" smtClean="0"/>
              <a:t>Configuration mixing ? Interference effects</a:t>
            </a:r>
            <a:r>
              <a:rPr lang="ja-JP" altLang="en-US" sz="2200" dirty="0"/>
              <a:t> </a:t>
            </a:r>
            <a:r>
              <a:rPr lang="en-US" altLang="ja-JP" sz="2200" dirty="0" smtClean="0"/>
              <a:t>?</a:t>
            </a:r>
          </a:p>
          <a:p>
            <a:pPr marL="0" indent="0">
              <a:buNone/>
            </a:pPr>
            <a:endParaRPr kumimoji="1" lang="en-US" altLang="ja-JP" sz="1700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-1514"/>
            <a:ext cx="9144000" cy="1054250"/>
          </a:xfrm>
        </p:spPr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411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70390" y="1357874"/>
            <a:ext cx="8368496" cy="1731982"/>
          </a:xfrm>
        </p:spPr>
        <p:txBody>
          <a:bodyPr/>
          <a:lstStyle/>
          <a:p>
            <a:r>
              <a:rPr kumimoji="1" lang="en-US" altLang="ja-JP" sz="2800" b="1" dirty="0" smtClean="0">
                <a:latin typeface="ヒラギノ丸ゴ StdN W6" pitchFamily="34" charset="-128"/>
                <a:ea typeface="ヒラギノ丸ゴ StdN W6" pitchFamily="34" charset="-128"/>
                <a:cs typeface="Times New Roman" pitchFamily="18" charset="0"/>
              </a:rPr>
              <a:t>Gamow-Teller and Spin-Dipole Transitions</a:t>
            </a:r>
            <a:br>
              <a:rPr kumimoji="1" lang="en-US" altLang="ja-JP" sz="2800" b="1" dirty="0" smtClean="0">
                <a:latin typeface="ヒラギノ丸ゴ StdN W6" pitchFamily="34" charset="-128"/>
                <a:ea typeface="ヒラギノ丸ゴ StdN W6" pitchFamily="34" charset="-128"/>
                <a:cs typeface="Times New Roman" pitchFamily="18" charset="0"/>
              </a:rPr>
            </a:br>
            <a:r>
              <a:rPr lang="en-US" altLang="ja-JP" sz="2800" b="1" dirty="0" smtClean="0">
                <a:latin typeface="ヒラギノ丸ゴ StdN W6" pitchFamily="34" charset="-128"/>
                <a:ea typeface="ヒラギノ丸ゴ StdN W6" pitchFamily="34" charset="-128"/>
                <a:cs typeface="Times New Roman" pitchFamily="18" charset="0"/>
              </a:rPr>
              <a:t>Studied by (</a:t>
            </a:r>
            <a:r>
              <a:rPr lang="en-US" altLang="ja-JP" sz="2800" b="1" dirty="0" err="1" smtClean="0">
                <a:latin typeface="ヒラギノ丸ゴ StdN W6" pitchFamily="34" charset="-128"/>
                <a:ea typeface="ヒラギノ丸ゴ StdN W6" pitchFamily="34" charset="-128"/>
                <a:cs typeface="Times New Roman" pitchFamily="18" charset="0"/>
              </a:rPr>
              <a:t>p,n</a:t>
            </a:r>
            <a:r>
              <a:rPr lang="en-US" altLang="ja-JP" sz="2800" b="1" dirty="0" smtClean="0">
                <a:latin typeface="ヒラギノ丸ゴ StdN W6" pitchFamily="34" charset="-128"/>
                <a:ea typeface="ヒラギノ丸ゴ StdN W6" pitchFamily="34" charset="-128"/>
                <a:cs typeface="Times New Roman" pitchFamily="18" charset="0"/>
              </a:rPr>
              <a:t>) Polarization Measurements</a:t>
            </a:r>
            <a:endParaRPr kumimoji="1" lang="ja-JP" altLang="en-US" sz="2800" b="1" dirty="0">
              <a:latin typeface="ヒラギノ丸ゴ StdN W6" pitchFamily="34" charset="-128"/>
              <a:ea typeface="ヒラギノ丸ゴ StdN W6" pitchFamily="34" charset="-128"/>
              <a:cs typeface="Times New Roman" pitchFamily="18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810227" y="3709987"/>
            <a:ext cx="7442521" cy="1752600"/>
          </a:xfrm>
        </p:spPr>
        <p:txBody>
          <a:bodyPr>
            <a:normAutofit/>
          </a:bodyPr>
          <a:lstStyle/>
          <a:p>
            <a:r>
              <a:rPr lang="en-US" altLang="ja-JP" sz="2800" dirty="0" smtClean="0">
                <a:latin typeface="ヒラギノ丸ゴ StdN W6" pitchFamily="34" charset="-128"/>
                <a:ea typeface="ヒラギノ丸ゴ StdN W6" pitchFamily="34" charset="-128"/>
              </a:rPr>
              <a:t>Backup Slides</a:t>
            </a:r>
            <a:endParaRPr kumimoji="1" lang="ja-JP" altLang="en-US" i="1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321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6180463"/>
            <a:ext cx="8556026" cy="583894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xmlns:mc="http://schemas.openxmlformats.org/markup-compatibility/2006" xmlns:a14="http://schemas.microsoft.com/office/drawing/2010/main" val="804000" mc:Ignorable="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466" y="992705"/>
            <a:ext cx="8815153" cy="5297926"/>
          </a:xfrm>
        </p:spPr>
        <p:txBody>
          <a:bodyPr>
            <a:normAutofit/>
          </a:bodyPr>
          <a:lstStyle/>
          <a:p>
            <a:r>
              <a:rPr lang="en-US" altLang="ja-JP" sz="2200" dirty="0" smtClean="0">
                <a:solidFill>
                  <a:schemeClr val="accent1"/>
                </a:solidFill>
              </a:rPr>
              <a:t>Landau-</a:t>
            </a:r>
            <a:r>
              <a:rPr lang="en-US" altLang="ja-JP" sz="2200" dirty="0" err="1" smtClean="0">
                <a:solidFill>
                  <a:schemeClr val="accent1"/>
                </a:solidFill>
              </a:rPr>
              <a:t>Migdal</a:t>
            </a:r>
            <a:r>
              <a:rPr lang="en-US" altLang="ja-JP" sz="2200" dirty="0" smtClean="0">
                <a:solidFill>
                  <a:schemeClr val="accent1"/>
                </a:solidFill>
              </a:rPr>
              <a:t> g’ </a:t>
            </a:r>
            <a:r>
              <a:rPr lang="en-US" altLang="ja-JP" sz="2200" baseline="-25000" dirty="0" smtClean="0">
                <a:solidFill>
                  <a:schemeClr val="accent1"/>
                </a:solidFill>
              </a:rPr>
              <a:t>NN</a:t>
            </a:r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</a:rPr>
              <a:t>0.60</a:t>
            </a:r>
            <a:r>
              <a:rPr lang="en-US" altLang="ja-JP" sz="2000" dirty="0" smtClean="0"/>
              <a:t>: Standard value </a:t>
            </a:r>
            <a:r>
              <a:rPr lang="ja-JP" altLang="en-US" sz="2000" dirty="0" smtClean="0"/>
              <a:t>← </a:t>
            </a:r>
            <a:r>
              <a:rPr lang="en-US" altLang="ja-JP" sz="2000" dirty="0" smtClean="0"/>
              <a:t>GT</a:t>
            </a:r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0.40</a:t>
            </a:r>
            <a:r>
              <a:rPr lang="en-US" altLang="ja-JP" sz="2000" dirty="0" smtClean="0"/>
              <a:t>: Attractive</a:t>
            </a:r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0.80</a:t>
            </a:r>
            <a:r>
              <a:rPr lang="en-US" altLang="ja-JP" sz="2000" dirty="0" smtClean="0"/>
              <a:t>: Repulsive</a:t>
            </a:r>
          </a:p>
          <a:p>
            <a:pPr lvl="1"/>
            <a:endParaRPr lang="en-US" altLang="ja-JP" sz="1200" dirty="0" smtClean="0">
              <a:solidFill>
                <a:schemeClr val="accent1"/>
              </a:solidFill>
            </a:endParaRPr>
          </a:p>
          <a:p>
            <a:r>
              <a:rPr lang="en-US" altLang="ja-JP" sz="2200" dirty="0" smtClean="0">
                <a:solidFill>
                  <a:schemeClr val="accent1"/>
                </a:solidFill>
              </a:rPr>
              <a:t>0</a:t>
            </a:r>
            <a:r>
              <a:rPr lang="en-US" altLang="ja-JP" sz="2200" baseline="30000" dirty="0" smtClean="0">
                <a:solidFill>
                  <a:schemeClr val="accent1"/>
                </a:solidFill>
              </a:rPr>
              <a:t>-</a:t>
            </a:r>
            <a:r>
              <a:rPr lang="en-US" altLang="ja-JP" sz="2200" dirty="0" smtClean="0">
                <a:solidFill>
                  <a:schemeClr val="accent1"/>
                </a:solidFill>
              </a:rPr>
              <a:t> strength</a:t>
            </a:r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Support larger </a:t>
            </a:r>
            <a:r>
              <a:rPr lang="en-US" altLang="ja-JP" sz="2000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g’</a:t>
            </a:r>
            <a:r>
              <a:rPr lang="en-US" altLang="ja-JP" sz="2000" baseline="-25000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NN</a:t>
            </a:r>
            <a:endParaRPr lang="en-US" altLang="ja-JP" sz="2000" baseline="-25000" dirty="0" smtClean="0">
              <a:solidFill>
                <a:srgbClr xmlns:mc="http://schemas.openxmlformats.org/markup-compatibility/2006" xmlns:a14="http://schemas.microsoft.com/office/drawing/2010/main" val="0070C0" mc:Ignorable=""/>
              </a:solidFill>
            </a:endParaRPr>
          </a:p>
          <a:p>
            <a:pPr lvl="2">
              <a:buSzPct val="130000"/>
              <a:buBlip>
                <a:blip r:embed="rId3"/>
              </a:buBlip>
            </a:pPr>
            <a:r>
              <a:rPr lang="en-US" altLang="ja-JP" sz="1800" dirty="0" smtClean="0"/>
              <a:t>Two-bump structure is developed</a:t>
            </a:r>
            <a:endParaRPr lang="en-US" altLang="ja-JP" sz="1800" dirty="0"/>
          </a:p>
          <a:p>
            <a:r>
              <a:rPr lang="en-US" altLang="ja-JP" sz="2200" dirty="0" smtClean="0">
                <a:solidFill>
                  <a:schemeClr val="accent1"/>
                </a:solidFill>
              </a:rPr>
              <a:t>1</a:t>
            </a:r>
            <a:r>
              <a:rPr lang="en-US" altLang="ja-JP" sz="2200" baseline="30000" dirty="0" smtClean="0">
                <a:solidFill>
                  <a:schemeClr val="accent1"/>
                </a:solidFill>
              </a:rPr>
              <a:t>-</a:t>
            </a:r>
            <a:r>
              <a:rPr lang="en-US" altLang="ja-JP" sz="2200" dirty="0" smtClean="0">
                <a:solidFill>
                  <a:schemeClr val="accent1"/>
                </a:solidFill>
              </a:rPr>
              <a:t> strength</a:t>
            </a:r>
          </a:p>
          <a:p>
            <a:pPr lvl="1"/>
            <a:r>
              <a:rPr lang="en-US" altLang="ja-JP" sz="2000" dirty="0" err="1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g’</a:t>
            </a:r>
            <a:r>
              <a:rPr lang="en-US" altLang="ja-JP" sz="2000" baseline="-25000" dirty="0" err="1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NN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 </a:t>
            </a:r>
            <a:r>
              <a:rPr lang="ja-JP" altLang="en-US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～ 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0.4</a:t>
            </a:r>
          </a:p>
          <a:p>
            <a:pPr lvl="2">
              <a:buSzPct val="130000"/>
              <a:buBlip>
                <a:blip r:embed="rId3"/>
              </a:buBlip>
            </a:pP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Attractive correlation for 1</a:t>
            </a:r>
            <a:r>
              <a:rPr lang="en-US" altLang="ja-JP" sz="2000" baseline="30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-</a:t>
            </a:r>
          </a:p>
          <a:p>
            <a:r>
              <a:rPr lang="en-US" altLang="ja-JP" sz="2200" dirty="0" smtClean="0">
                <a:solidFill>
                  <a:schemeClr val="accent1"/>
                </a:solidFill>
              </a:rPr>
              <a:t>2</a:t>
            </a:r>
            <a:r>
              <a:rPr lang="en-US" altLang="ja-JP" sz="2200" baseline="30000" dirty="0" smtClean="0">
                <a:solidFill>
                  <a:schemeClr val="accent1"/>
                </a:solidFill>
              </a:rPr>
              <a:t>-</a:t>
            </a:r>
            <a:r>
              <a:rPr lang="en-US" altLang="ja-JP" sz="2200" dirty="0" smtClean="0">
                <a:solidFill>
                  <a:schemeClr val="accent1"/>
                </a:solidFill>
              </a:rPr>
              <a:t> strength</a:t>
            </a:r>
          </a:p>
          <a:p>
            <a:pPr lvl="1"/>
            <a:r>
              <a:rPr lang="en-US" altLang="ja-JP" sz="2000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g’</a:t>
            </a:r>
            <a:r>
              <a:rPr lang="en-US" altLang="ja-JP" sz="2000" baseline="-25000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NN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 </a:t>
            </a:r>
            <a:r>
              <a:rPr lang="ja-JP" altLang="en-US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～ 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0.8</a:t>
            </a:r>
          </a:p>
          <a:p>
            <a:pPr lvl="2">
              <a:buSzPct val="130000"/>
              <a:buBlip>
                <a:blip r:embed="rId3"/>
              </a:buBlip>
            </a:pP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Repulsive correlation for 2</a:t>
            </a:r>
            <a:r>
              <a:rPr lang="en-US" altLang="ja-JP" sz="2000" baseline="30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-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-1514"/>
            <a:ext cx="9144000" cy="1054250"/>
          </a:xfrm>
        </p:spPr>
        <p:txBody>
          <a:bodyPr/>
          <a:lstStyle/>
          <a:p>
            <a:r>
              <a:rPr lang="en-US" altLang="ja-JP" dirty="0" err="1" smtClean="0"/>
              <a:t>g’</a:t>
            </a:r>
            <a:r>
              <a:rPr lang="en-US" altLang="ja-JP" baseline="-25000" dirty="0" err="1" smtClean="0"/>
              <a:t>NN</a:t>
            </a:r>
            <a:r>
              <a:rPr lang="en-US" altLang="ja-JP" dirty="0" smtClean="0"/>
              <a:t> Dependence of SD Strength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0418" y="6267598"/>
            <a:ext cx="807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30000"/>
              <a:buFontTx/>
              <a:buBlip>
                <a:blip r:embed="rId3"/>
              </a:buBlip>
            </a:pPr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Further investigation is required for spin-dependent correlation</a:t>
            </a:r>
          </a:p>
        </p:txBody>
      </p:sp>
      <p:pic>
        <p:nvPicPr>
          <p:cNvPr id="7170" name="図 2" descr="C:\Users\wakasa\Desktop\bsd_gn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54" y="1082714"/>
            <a:ext cx="3617366" cy="4912157"/>
          </a:xfrm>
          <a:prstGeom prst="rect">
            <a:avLst/>
          </a:prstGeom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65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-1514"/>
            <a:ext cx="9144000" cy="1054250"/>
          </a:xfrm>
        </p:spPr>
        <p:txBody>
          <a:bodyPr/>
          <a:lstStyle/>
          <a:p>
            <a:r>
              <a:rPr lang="en-US" altLang="ja-JP" dirty="0" smtClean="0"/>
              <a:t>2p2h Effects on SD Strength</a:t>
            </a:r>
            <a:endParaRPr kumimoji="1" lang="ja-JP" altLang="en-US" dirty="0"/>
          </a:p>
        </p:txBody>
      </p:sp>
      <p:pic>
        <p:nvPicPr>
          <p:cNvPr id="4" name="図 2" descr="C:\Users\wakasa\Desktop\Drozdz_ページ_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" t="11717" r="49364" b="37250"/>
          <a:stretch/>
        </p:blipFill>
        <p:spPr bwMode="auto">
          <a:xfrm>
            <a:off x="5288095" y="1113089"/>
            <a:ext cx="3509424" cy="5523841"/>
          </a:xfrm>
          <a:prstGeom prst="rect">
            <a:avLst/>
          </a:prstGeom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7839516" y="1586429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0</a:t>
            </a:r>
            <a:r>
              <a:rPr kumimoji="1" lang="en-US" altLang="ja-JP" sz="2400" baseline="30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2400" baseline="30000" dirty="0">
              <a:solidFill>
                <a:srgbClr xmlns:mc="http://schemas.openxmlformats.org/markup-compatibility/2006" xmlns:a14="http://schemas.microsoft.com/office/drawing/2010/main" val="FF000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881746" y="3303224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1</a:t>
            </a:r>
            <a:r>
              <a:rPr kumimoji="1" lang="en-US" altLang="ja-JP" sz="2400" baseline="30000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2400" baseline="30000" dirty="0">
              <a:solidFill>
                <a:srgbClr xmlns:mc="http://schemas.openxmlformats.org/markup-compatibility/2006" xmlns:a14="http://schemas.microsoft.com/office/drawing/2010/main" val="00B05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881746" y="4986968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2</a:t>
            </a:r>
            <a:r>
              <a:rPr kumimoji="1" lang="en-US" altLang="ja-JP" sz="2400" baseline="30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2400" baseline="30000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8473" y="6304002"/>
            <a:ext cx="483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S. </a:t>
            </a:r>
            <a:r>
              <a:rPr kumimoji="1" lang="en-US" altLang="ja-JP" i="1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Drozdz</a:t>
            </a:r>
            <a:r>
              <a:rPr kumimoji="1" lang="en-US" altLang="ja-JP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et al., PL B189,  271 (1987).</a:t>
            </a:r>
            <a:endParaRPr kumimoji="1" lang="ja-JP" altLang="en-US" i="1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28315" y="1109153"/>
            <a:ext cx="7745505" cy="3877815"/>
          </a:xfrm>
        </p:spPr>
        <p:txBody>
          <a:bodyPr/>
          <a:lstStyle/>
          <a:p>
            <a:r>
              <a:rPr kumimoji="1" lang="en-US" altLang="ja-JP" baseline="30000" dirty="0" smtClean="0">
                <a:solidFill>
                  <a:schemeClr val="accent1"/>
                </a:solidFill>
              </a:rPr>
              <a:t>90</a:t>
            </a:r>
            <a:r>
              <a:rPr kumimoji="1" lang="en-US" altLang="ja-JP" dirty="0" smtClean="0">
                <a:solidFill>
                  <a:schemeClr val="accent1"/>
                </a:solidFill>
              </a:rPr>
              <a:t>ZR(</a:t>
            </a:r>
            <a:r>
              <a:rPr kumimoji="1" lang="en-US" altLang="ja-JP" dirty="0" err="1" smtClean="0">
                <a:solidFill>
                  <a:schemeClr val="accent1"/>
                </a:solidFill>
              </a:rPr>
              <a:t>p,n</a:t>
            </a:r>
            <a:r>
              <a:rPr kumimoji="1" lang="en-US" altLang="ja-JP" dirty="0" smtClean="0">
                <a:solidFill>
                  <a:schemeClr val="accent1"/>
                </a:solidFill>
              </a:rPr>
              <a:t>)</a:t>
            </a:r>
            <a:r>
              <a:rPr kumimoji="1" lang="en-US" altLang="ja-JP" baseline="30000" dirty="0" smtClean="0">
                <a:solidFill>
                  <a:schemeClr val="accent1"/>
                </a:solidFill>
              </a:rPr>
              <a:t>90</a:t>
            </a:r>
            <a:r>
              <a:rPr kumimoji="1" lang="en-US" altLang="ja-JP" dirty="0" smtClean="0">
                <a:solidFill>
                  <a:schemeClr val="accent1"/>
                </a:solidFill>
              </a:rPr>
              <a:t>Nb</a:t>
            </a:r>
          </a:p>
          <a:p>
            <a:endParaRPr lang="en-US" altLang="ja-JP" dirty="0"/>
          </a:p>
          <a:p>
            <a:r>
              <a:rPr kumimoji="1" lang="en-US" altLang="ja-JP" dirty="0" smtClean="0">
                <a:solidFill>
                  <a:schemeClr val="accent1"/>
                </a:solidFill>
              </a:rPr>
              <a:t>1p1h (dashed lines)</a:t>
            </a:r>
          </a:p>
          <a:p>
            <a:pPr lvl="1"/>
            <a:r>
              <a:rPr lang="en-US" altLang="ja-JP" sz="2000" dirty="0" smtClean="0"/>
              <a:t>Strength </a:t>
            </a:r>
            <a:r>
              <a:rPr lang="ja-JP" altLang="en-US" sz="2000" dirty="0" smtClean="0"/>
              <a:t>≦ </a:t>
            </a:r>
            <a:r>
              <a:rPr lang="en-US" altLang="ja-JP" sz="2000" dirty="0" smtClean="0"/>
              <a:t>30 MeV</a:t>
            </a:r>
            <a:endParaRPr kumimoji="1" lang="en-US" altLang="ja-JP" sz="2000" dirty="0" smtClean="0"/>
          </a:p>
          <a:p>
            <a:endParaRPr lang="en-US" altLang="ja-JP" dirty="0"/>
          </a:p>
          <a:p>
            <a:r>
              <a:rPr kumimoji="1" lang="en-US" altLang="ja-JP" dirty="0" smtClean="0">
                <a:solidFill>
                  <a:schemeClr val="accent1"/>
                </a:solidFill>
              </a:rPr>
              <a:t>2p2h (solid lines)</a:t>
            </a:r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Large asymmetric spreading</a:t>
            </a:r>
          </a:p>
          <a:p>
            <a:pPr lvl="1"/>
            <a:r>
              <a:rPr kumimoji="1" lang="en-US" altLang="ja-JP" sz="2000" dirty="0" smtClean="0"/>
              <a:t>Extending up to </a:t>
            </a:r>
            <a:r>
              <a:rPr kumimoji="1" lang="ja-JP" altLang="en-US" sz="2000" dirty="0" smtClean="0"/>
              <a:t>～</a:t>
            </a:r>
            <a:r>
              <a:rPr kumimoji="1" lang="en-US" altLang="ja-JP" sz="2000" dirty="0" smtClean="0"/>
              <a:t>70 MeV</a:t>
            </a:r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704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28847" y="1071727"/>
            <a:ext cx="8815153" cy="5906015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>
                <a:solidFill>
                  <a:schemeClr val="accent1"/>
                </a:solidFill>
              </a:rPr>
              <a:t>Proportionality relation</a:t>
            </a:r>
          </a:p>
          <a:p>
            <a:pPr lvl="1"/>
            <a:endParaRPr lang="en-US" altLang="ja-JP" dirty="0" smtClean="0">
              <a:solidFill>
                <a:schemeClr val="accent1"/>
              </a:solidFill>
            </a:endParaRPr>
          </a:p>
          <a:p>
            <a:pPr lvl="1"/>
            <a:endParaRPr lang="en-US" altLang="ja-JP" dirty="0">
              <a:solidFill>
                <a:schemeClr val="accent1"/>
              </a:solidFill>
            </a:endParaRPr>
          </a:p>
          <a:p>
            <a:r>
              <a:rPr lang="en-US" altLang="ja-JP" dirty="0" smtClean="0">
                <a:solidFill>
                  <a:schemeClr val="accent1"/>
                </a:solidFill>
              </a:rPr>
              <a:t>Experimental data (</a:t>
            </a:r>
            <a:r>
              <a:rPr lang="ja-JP" altLang="en-US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●</a:t>
            </a:r>
            <a:r>
              <a:rPr lang="en-US" altLang="ja-JP" dirty="0" smtClean="0">
                <a:solidFill>
                  <a:schemeClr val="accent1"/>
                </a:solidFill>
              </a:rPr>
              <a:t>)</a:t>
            </a:r>
          </a:p>
          <a:p>
            <a:pPr lvl="1"/>
            <a:r>
              <a:rPr lang="en-US" altLang="ja-JP" sz="2000" dirty="0" smtClean="0"/>
              <a:t>Known B(GT) from β-decay</a:t>
            </a:r>
          </a:p>
          <a:p>
            <a:pPr lvl="1"/>
            <a:r>
              <a:rPr lang="en-US" altLang="ja-JP" sz="2000" dirty="0" smtClean="0"/>
              <a:t>Proportionality relation</a:t>
            </a:r>
          </a:p>
          <a:p>
            <a:pPr lvl="2"/>
            <a:endParaRPr lang="en-US" altLang="ja-JP" dirty="0"/>
          </a:p>
          <a:p>
            <a:r>
              <a:rPr lang="en-US" altLang="ja-JP" dirty="0" smtClean="0">
                <a:solidFill>
                  <a:schemeClr val="accent1"/>
                </a:solidFill>
              </a:rPr>
              <a:t>DWIA (</a:t>
            </a:r>
            <a:r>
              <a:rPr lang="ja-JP" altLang="en-US" dirty="0" smtClean="0">
                <a:solidFill>
                  <a:schemeClr val="tx1"/>
                </a:solidFill>
              </a:rPr>
              <a:t>■</a:t>
            </a:r>
            <a:r>
              <a:rPr lang="en-US" altLang="ja-JP" dirty="0" smtClean="0">
                <a:solidFill>
                  <a:schemeClr val="accent1"/>
                </a:solidFill>
              </a:rPr>
              <a:t>)</a:t>
            </a:r>
          </a:p>
          <a:p>
            <a:pPr lvl="1"/>
            <a:r>
              <a:rPr lang="en-US" altLang="ja-JP" sz="2000" baseline="30000" dirty="0" smtClean="0"/>
              <a:t>12</a:t>
            </a:r>
            <a:r>
              <a:rPr lang="en-US" altLang="ja-JP" sz="2000" dirty="0" smtClean="0"/>
              <a:t>C, </a:t>
            </a:r>
            <a:r>
              <a:rPr lang="en-US" altLang="ja-JP" sz="2000" baseline="30000" dirty="0" smtClean="0"/>
              <a:t>48</a:t>
            </a:r>
            <a:r>
              <a:rPr lang="en-US" altLang="ja-JP" sz="2000" dirty="0" smtClean="0"/>
              <a:t>Ca, </a:t>
            </a:r>
            <a:r>
              <a:rPr lang="en-US" altLang="ja-JP" sz="2000" baseline="30000" dirty="0" smtClean="0"/>
              <a:t>90</a:t>
            </a:r>
            <a:r>
              <a:rPr lang="en-US" altLang="ja-JP" sz="2000" dirty="0" smtClean="0"/>
              <a:t>Zr, </a:t>
            </a:r>
            <a:r>
              <a:rPr lang="en-US" altLang="ja-JP" sz="2000" baseline="30000" dirty="0" smtClean="0"/>
              <a:t>208</a:t>
            </a:r>
            <a:r>
              <a:rPr lang="en-US" altLang="ja-JP" sz="2000" dirty="0" smtClean="0"/>
              <a:t>Pb</a:t>
            </a:r>
          </a:p>
          <a:p>
            <a:pPr lvl="1"/>
            <a:r>
              <a:rPr lang="en-US" altLang="ja-JP" sz="2000" dirty="0" smtClean="0"/>
              <a:t>GT transitions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J</a:t>
            </a:r>
            <a:r>
              <a:rPr lang="en-US" altLang="ja-JP" sz="2000" baseline="-25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&gt;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 </a:t>
            </a:r>
            <a:r>
              <a:rPr lang="ja-JP" altLang="en-US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→ 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J</a:t>
            </a:r>
            <a:r>
              <a:rPr lang="en-US" altLang="ja-JP" sz="2000" baseline="-25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&gt;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J</a:t>
            </a:r>
            <a:r>
              <a:rPr lang="en-US" altLang="ja-JP" sz="2000" baseline="-25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&gt;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 </a:t>
            </a:r>
            <a:r>
              <a:rPr lang="ja-JP" altLang="en-US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→ 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J</a:t>
            </a:r>
            <a:r>
              <a:rPr lang="en-US" altLang="ja-JP" sz="2000" baseline="-25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&lt;</a:t>
            </a:r>
          </a:p>
          <a:p>
            <a:pPr lvl="1"/>
            <a:endParaRPr lang="en-US" altLang="ja-JP" sz="2000" dirty="0"/>
          </a:p>
          <a:p>
            <a:r>
              <a:rPr lang="en-US" altLang="ja-JP" dirty="0" smtClean="0">
                <a:solidFill>
                  <a:schemeClr val="accent1"/>
                </a:solidFill>
              </a:rPr>
              <a:t>A-dependence </a:t>
            </a:r>
          </a:p>
          <a:p>
            <a:pPr lvl="1"/>
            <a:r>
              <a:rPr lang="en-US" altLang="ja-JP" sz="2000" dirty="0" smtClean="0"/>
              <a:t>DWIA </a:t>
            </a:r>
            <a:r>
              <a:rPr lang="ja-JP" altLang="en-US" sz="2000" dirty="0" smtClean="0"/>
              <a:t>→ </a:t>
            </a:r>
            <a:endParaRPr lang="en-US" altLang="ja-JP" sz="2000" dirty="0" smtClean="0"/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Proper description for A-dependence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Reproduce the experimental data with </a:t>
            </a:r>
            <a:r>
              <a:rPr lang="ja-JP" altLang="en-US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～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15%</a:t>
            </a:r>
          </a:p>
        </p:txBody>
      </p:sp>
      <p:pic>
        <p:nvPicPr>
          <p:cNvPr id="9" name="図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26" y="1422950"/>
            <a:ext cx="3984910" cy="589388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xmlns:mc="http://schemas.openxmlformats.org/markup-compatibility/2006" xmlns:a14="http://schemas.microsoft.com/office/drawing/2010/main" val="804000" mc:Ignorable="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-1514"/>
            <a:ext cx="9144000" cy="1054250"/>
          </a:xfrm>
        </p:spPr>
        <p:txBody>
          <a:bodyPr/>
          <a:lstStyle/>
          <a:p>
            <a:r>
              <a:rPr lang="en-US" altLang="ja-JP" dirty="0" smtClean="0"/>
              <a:t>A-dep. of GT unit cross section</a:t>
            </a:r>
            <a:endParaRPr kumimoji="1" lang="ja-JP" altLang="en-US" dirty="0"/>
          </a:p>
        </p:txBody>
      </p:sp>
      <p:sp>
        <p:nvSpPr>
          <p:cNvPr id="4" name="右中かっこ 3"/>
          <p:cNvSpPr/>
          <p:nvPr/>
        </p:nvSpPr>
        <p:spPr>
          <a:xfrm>
            <a:off x="2506133" y="4551042"/>
            <a:ext cx="203200" cy="733778"/>
          </a:xfrm>
          <a:prstGeom prst="rightBrace">
            <a:avLst/>
          </a:prstGeom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56090" y="4595392"/>
            <a:ext cx="1996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10% difference</a:t>
            </a:r>
          </a:p>
          <a:p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(Tensor force)</a:t>
            </a:r>
            <a:endParaRPr lang="ja-JP" altLang="en-US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1028" name="図 4" descr="\begin{align*}&#10;\sigma_{\rm GT}(0^{\circ}) \simeq \hat{\sigma}_{\rm GT}B({\rm GT})&#10;\end{align*}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085" y="1522393"/>
            <a:ext cx="3053715" cy="28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030" name="図 6" descr="\begin{align*}&#10;\hat{\sigma}_{\rm GT}(A) = N\exp(-xA^{1/3})&#10;\end{align*}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823" y="5826957"/>
            <a:ext cx="3593783" cy="32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1099665" y="1506703"/>
            <a:ext cx="558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130000"/>
              <a:buFontTx/>
              <a:buBlip>
                <a:blip r:embed="rId2"/>
              </a:buBlip>
            </a:pPr>
            <a:r>
              <a:rPr lang="en-US" altLang="ja-JP" sz="2000" dirty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</a:t>
            </a:r>
          </a:p>
        </p:txBody>
      </p:sp>
      <p:cxnSp>
        <p:nvCxnSpPr>
          <p:cNvPr id="10" name="直線​​コネクタ 9"/>
          <p:cNvCxnSpPr/>
          <p:nvPr/>
        </p:nvCxnSpPr>
        <p:spPr>
          <a:xfrm>
            <a:off x="2393244" y="6170993"/>
            <a:ext cx="3646312" cy="0"/>
          </a:xfrm>
          <a:prstGeom prst="line">
            <a:avLst/>
          </a:prstGeom>
          <a:ln w="19050">
            <a:solidFill>
              <a:srgbClr xmlns:mc="http://schemas.openxmlformats.org/markup-compatibility/2006" xmlns:a14="http://schemas.microsoft.com/office/drawing/2010/main" val="FF00FF" mc:Ignorable="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5110241" y="1352814"/>
            <a:ext cx="4003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M. </a:t>
            </a:r>
            <a:r>
              <a:rPr lang="en-US" altLang="ja-JP" sz="1400" i="1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Sasano</a:t>
            </a:r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et </a:t>
            </a:r>
            <a:r>
              <a:rPr lang="en-US" altLang="ja-JP" sz="1400" i="1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al.,PRC</a:t>
            </a:r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79, 024602 (2009).</a:t>
            </a:r>
            <a:endParaRPr lang="ja-JP" altLang="en-US" sz="1400" i="1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906680" y="5565428"/>
            <a:ext cx="4226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T. N. </a:t>
            </a:r>
            <a:r>
              <a:rPr lang="en-US" altLang="ja-JP" sz="1400" i="1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Taddeucci</a:t>
            </a:r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et </a:t>
            </a:r>
            <a:r>
              <a:rPr lang="en-US" altLang="ja-JP" sz="1400" i="1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al.,NP</a:t>
            </a:r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A469, 125 (1987).</a:t>
            </a:r>
            <a:endParaRPr lang="ja-JP" altLang="en-US" sz="1400" i="1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7170" name="図 2" descr="C:\Users\wakasa\Desktop\adep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79" y="1658219"/>
            <a:ext cx="3932682" cy="2928214"/>
          </a:xfrm>
          <a:prstGeom prst="rect">
            <a:avLst/>
          </a:prstGeom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53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4057" y="977139"/>
            <a:ext cx="8815153" cy="5970199"/>
          </a:xfrm>
        </p:spPr>
        <p:txBody>
          <a:bodyPr>
            <a:normAutofit/>
          </a:bodyPr>
          <a:lstStyle/>
          <a:p>
            <a:r>
              <a:rPr lang="en-US" altLang="ja-JP" sz="2200" dirty="0">
                <a:solidFill>
                  <a:schemeClr val="accent1"/>
                </a:solidFill>
              </a:rPr>
              <a:t>GT quenching problem</a:t>
            </a:r>
          </a:p>
          <a:p>
            <a:pPr lvl="1"/>
            <a:endParaRPr lang="en-US" altLang="ja-JP" sz="2200" dirty="0" smtClean="0"/>
          </a:p>
          <a:p>
            <a:pPr marL="411480" lvl="1" indent="0">
              <a:buNone/>
            </a:pPr>
            <a:endParaRPr lang="en-US" altLang="ja-JP" sz="2200" dirty="0" smtClean="0"/>
          </a:p>
          <a:p>
            <a:pPr lvl="1">
              <a:buSzPct val="130000"/>
              <a:buBlip>
                <a:blip r:embed="rId2"/>
              </a:buBlip>
            </a:pPr>
            <a:r>
              <a:rPr lang="en-US" altLang="ja-JP" sz="2000" dirty="0"/>
              <a:t>Nuclear </a:t>
            </a:r>
            <a:r>
              <a:rPr lang="en-US" altLang="ja-JP" sz="2000" dirty="0" err="1"/>
              <a:t>config</a:t>
            </a:r>
            <a:r>
              <a:rPr lang="en-US" altLang="ja-JP" sz="2000" dirty="0"/>
              <a:t>. mixing</a:t>
            </a:r>
            <a:r>
              <a:rPr lang="ja-JP" altLang="en-US" sz="2000" dirty="0"/>
              <a:t> </a:t>
            </a:r>
            <a:r>
              <a:rPr lang="en-US" altLang="ja-JP" sz="2000" dirty="0"/>
              <a:t>?</a:t>
            </a:r>
          </a:p>
          <a:p>
            <a:pPr lvl="1">
              <a:buSzPct val="130000"/>
              <a:buBlip>
                <a:blip r:embed="rId2"/>
              </a:buBlip>
            </a:pPr>
            <a:r>
              <a:rPr lang="en-US" altLang="ja-JP" sz="2000" dirty="0" err="1"/>
              <a:t>Δh</a:t>
            </a:r>
            <a:r>
              <a:rPr lang="en-US" altLang="ja-JP" sz="2000" dirty="0"/>
              <a:t> admixture ?</a:t>
            </a:r>
            <a:r>
              <a:rPr lang="en-US" altLang="ja-JP" sz="1800" dirty="0"/>
              <a:t/>
            </a:r>
            <a:br>
              <a:rPr lang="en-US" altLang="ja-JP" sz="1800" dirty="0"/>
            </a:br>
            <a:endParaRPr lang="en-US" altLang="ja-JP" sz="1200" dirty="0">
              <a:solidFill>
                <a:schemeClr val="accent1"/>
              </a:solidFill>
            </a:endParaRPr>
          </a:p>
          <a:p>
            <a:r>
              <a:rPr lang="en-US" altLang="ja-JP" sz="2200" dirty="0">
                <a:solidFill>
                  <a:schemeClr val="accent1"/>
                </a:solidFill>
              </a:rPr>
              <a:t>GT(L=0) in MDA</a:t>
            </a:r>
          </a:p>
          <a:p>
            <a:pPr lvl="1"/>
            <a:r>
              <a:rPr lang="en-US" altLang="ja-JP" sz="2000" dirty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No B.G.(L</a:t>
            </a:r>
            <a:r>
              <a:rPr lang="ja-JP" altLang="en-US" sz="2000" dirty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≠</a:t>
            </a:r>
            <a:r>
              <a:rPr lang="en-US" altLang="ja-JP" sz="2000" dirty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0) in GTR</a:t>
            </a:r>
          </a:p>
          <a:p>
            <a:pPr lvl="1"/>
            <a:r>
              <a:rPr lang="en-US" altLang="ja-JP" sz="2000" dirty="0"/>
              <a:t>Significant up to </a:t>
            </a:r>
            <a:r>
              <a:rPr lang="ja-JP" altLang="en-US" sz="2000" dirty="0"/>
              <a:t>～</a:t>
            </a:r>
            <a:r>
              <a:rPr lang="en-US" altLang="ja-JP" sz="2000" dirty="0"/>
              <a:t>50 MeV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1800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2p2h effects(+IVSM) </a:t>
            </a:r>
            <a:endParaRPr lang="en-US" altLang="ja-JP" sz="1800" dirty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  <a:p>
            <a:pPr lvl="2">
              <a:buSzPct val="130000"/>
              <a:buBlip>
                <a:blip r:embed="rId2"/>
              </a:buBlip>
            </a:pPr>
            <a:endParaRPr lang="en-US" altLang="ja-JP" sz="1200" dirty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  <a:p>
            <a:r>
              <a:rPr lang="en-US" altLang="ja-JP" sz="2200" dirty="0">
                <a:solidFill>
                  <a:schemeClr val="accent1"/>
                </a:solidFill>
              </a:rPr>
              <a:t>GT Quenching factor </a:t>
            </a:r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Q</a:t>
            </a:r>
            <a:r>
              <a:rPr lang="en-US" altLang="ja-JP" sz="2000" baseline="-25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GT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 </a:t>
            </a:r>
            <a:r>
              <a:rPr lang="en-US" altLang="ja-JP" sz="2000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= 0.86±0.07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1800" dirty="0" err="1" smtClean="0"/>
              <a:t>Δh</a:t>
            </a:r>
            <a:r>
              <a:rPr lang="en-US" altLang="ja-JP" sz="1800" dirty="0" smtClean="0"/>
              <a:t> quenching </a:t>
            </a:r>
            <a:r>
              <a:rPr lang="ja-JP" altLang="en-US" sz="1800" dirty="0" smtClean="0"/>
              <a:t>～ </a:t>
            </a:r>
            <a:r>
              <a:rPr lang="en-US" altLang="ja-JP" sz="1800" dirty="0" smtClean="0"/>
              <a:t>0.1</a:t>
            </a:r>
            <a:endParaRPr lang="en-US" altLang="ja-JP" sz="2000" dirty="0">
              <a:solidFill>
                <a:srgbClr xmlns:mc="http://schemas.openxmlformats.org/markup-compatibility/2006" xmlns:a14="http://schemas.microsoft.com/office/drawing/2010/main" val="002060" mc:Ignorable=""/>
              </a:solidFill>
            </a:endParaRPr>
          </a:p>
          <a:p>
            <a:pPr marL="777240" lvl="2" indent="0">
              <a:buSzPct val="130000"/>
              <a:buNone/>
            </a:pPr>
            <a:endParaRPr lang="en-US" altLang="ja-JP" sz="2000" dirty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</p:txBody>
      </p:sp>
      <p:pic>
        <p:nvPicPr>
          <p:cNvPr id="22" name="図 2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51" y="1400392"/>
            <a:ext cx="4139950" cy="921299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xmlns:mc="http://schemas.openxmlformats.org/markup-compatibility/2006" xmlns:a14="http://schemas.microsoft.com/office/drawing/2010/main" val="804000" mc:Ignorable="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5357279" y="1074683"/>
            <a:ext cx="3710151" cy="2494017"/>
          </a:xfrm>
          <a:prstGeom prst="rect">
            <a:avLst/>
          </a:prstGeom>
          <a:solidFill>
            <a:schemeClr val="bg1"/>
          </a:solidFill>
          <a:ln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-1514"/>
            <a:ext cx="9144000" cy="1054250"/>
          </a:xfrm>
        </p:spPr>
        <p:txBody>
          <a:bodyPr/>
          <a:lstStyle/>
          <a:p>
            <a:r>
              <a:rPr lang="en-US" altLang="ja-JP" sz="3200" dirty="0" smtClean="0"/>
              <a:t>Quenching of GT Strength</a:t>
            </a:r>
            <a:endParaRPr kumimoji="1" lang="ja-JP" altLang="en-US" sz="3200" dirty="0"/>
          </a:p>
        </p:txBody>
      </p:sp>
      <p:sp>
        <p:nvSpPr>
          <p:cNvPr id="23" name="テキスト ボックス 9"/>
          <p:cNvSpPr txBox="1">
            <a:spLocks noChangeArrowheads="1"/>
          </p:cNvSpPr>
          <p:nvPr/>
        </p:nvSpPr>
        <p:spPr bwMode="auto">
          <a:xfrm>
            <a:off x="5223641" y="3579586"/>
            <a:ext cx="392035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altLang="ja-JP" sz="1400" i="1" dirty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C. </a:t>
            </a:r>
            <a:r>
              <a:rPr lang="en-US" altLang="ja-JP" sz="1400" i="1" dirty="0" err="1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Gaarde</a:t>
            </a:r>
            <a:r>
              <a:rPr lang="en-US" altLang="ja-JP" sz="1400" i="1" dirty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, NP A396, 127c(1983</a:t>
            </a:r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).</a:t>
            </a:r>
            <a:endParaRPr lang="en-US" altLang="ja-JP" sz="1400" i="1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24" name="図 15" descr="bgt_gaard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32" y="1128133"/>
            <a:ext cx="3432175" cy="240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3078" name="図 6" descr="\begin{align*}&#10;Q\equiv\frac{S_{\beta^-}-S_{\beta^+}}{3(N-Z)}\textcolor[rgb]{0,0,1}{\approx 50\%}&#10;\end{align*}&#10;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11" y="1415941"/>
            <a:ext cx="3505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14" name="正方形/長方形 13"/>
          <p:cNvSpPr/>
          <p:nvPr/>
        </p:nvSpPr>
        <p:spPr>
          <a:xfrm>
            <a:off x="5357279" y="3956795"/>
            <a:ext cx="3625446" cy="2618633"/>
          </a:xfrm>
          <a:prstGeom prst="rect">
            <a:avLst/>
          </a:prstGeom>
          <a:solidFill>
            <a:schemeClr val="bg1"/>
          </a:solidFill>
          <a:ln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90069" y="6577277"/>
            <a:ext cx="3531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K. </a:t>
            </a:r>
            <a:r>
              <a:rPr lang="en-US" altLang="ja-JP" sz="1400" i="1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Yako</a:t>
            </a:r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et al., PL B615, 193 (2005).</a:t>
            </a:r>
            <a:endParaRPr lang="ja-JP" altLang="en-US" sz="1400" i="1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16" name="図 8" descr="mda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" r="44186" b="63708"/>
          <a:stretch/>
        </p:blipFill>
        <p:spPr bwMode="auto">
          <a:xfrm>
            <a:off x="5888799" y="4040877"/>
            <a:ext cx="2833249" cy="208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7" name="図 8" descr="mda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2" t="94267" r="19158" b="-2243"/>
          <a:stretch/>
        </p:blipFill>
        <p:spPr bwMode="auto">
          <a:xfrm>
            <a:off x="6283008" y="6309491"/>
            <a:ext cx="2375338" cy="38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8" name="図 8" descr="mda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7" t="89938" r="46985" b="5997"/>
          <a:stretch/>
        </p:blipFill>
        <p:spPr bwMode="auto">
          <a:xfrm>
            <a:off x="6125281" y="6127171"/>
            <a:ext cx="2449237" cy="23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9" name="図 8" descr="mda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" t="17740" r="92901" b="31946"/>
          <a:stretch/>
        </p:blipFill>
        <p:spPr bwMode="auto">
          <a:xfrm>
            <a:off x="5552461" y="3872715"/>
            <a:ext cx="336331" cy="240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21" name="正方形/長方形 20"/>
          <p:cNvSpPr/>
          <p:nvPr/>
        </p:nvSpPr>
        <p:spPr>
          <a:xfrm>
            <a:off x="19384" y="6066459"/>
            <a:ext cx="5297213" cy="383625"/>
          </a:xfrm>
          <a:prstGeom prst="rect">
            <a:avLst/>
          </a:prstGeom>
          <a:solidFill>
            <a:schemeClr val="bg1"/>
          </a:solidFill>
          <a:ln>
            <a:solidFill>
              <a:srgbClr xmlns:mc="http://schemas.openxmlformats.org/markup-compatibility/2006" xmlns:a14="http://schemas.microsoft.com/office/drawing/2010/main" val="FFC000" mc:Ignorable="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How about quenching on other </a:t>
            </a:r>
            <a:r>
              <a:rPr lang="en-US" altLang="ja-JP" dirty="0" err="1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multipoles</a:t>
            </a:r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?</a:t>
            </a:r>
          </a:p>
        </p:txBody>
      </p:sp>
      <p:sp>
        <p:nvSpPr>
          <p:cNvPr id="4" name="下矢印​​ 3"/>
          <p:cNvSpPr/>
          <p:nvPr/>
        </p:nvSpPr>
        <p:spPr>
          <a:xfrm>
            <a:off x="7399643" y="1509311"/>
            <a:ext cx="488436" cy="812380"/>
          </a:xfrm>
          <a:prstGeom prst="downArrow">
            <a:avLst/>
          </a:prstGeom>
          <a:solidFill>
            <a:srgbClr xmlns:mc="http://schemas.openxmlformats.org/markup-compatibility/2006" xmlns:a14="http://schemas.microsoft.com/office/drawing/2010/main" val="00B0F0" mc:Ignorable="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17"/>
          <p:cNvSpPr txBox="1">
            <a:spLocks noChangeArrowheads="1"/>
          </p:cNvSpPr>
          <p:nvPr/>
        </p:nvSpPr>
        <p:spPr bwMode="auto">
          <a:xfrm>
            <a:off x="6118035" y="1471320"/>
            <a:ext cx="26758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Quenching </a:t>
            </a:r>
            <a:r>
              <a:rPr lang="ja-JP" altLang="en-US" sz="2000" dirty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～ </a:t>
            </a:r>
            <a:r>
              <a:rPr lang="en-US" altLang="ja-JP" sz="2000" dirty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27451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2" descr="C:\Users\wakasa\Desktop\bro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195" y="3875315"/>
            <a:ext cx="3840405" cy="2906826"/>
          </a:xfrm>
          <a:prstGeom prst="rect">
            <a:avLst/>
          </a:prstGeom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9" name="図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11" y="1570168"/>
            <a:ext cx="4605411" cy="2203097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xmlns:mc="http://schemas.openxmlformats.org/markup-compatibility/2006" xmlns:a14="http://schemas.microsoft.com/office/drawing/2010/main" val="804000" mc:Ignorable="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正方形/長方形 39"/>
          <p:cNvSpPr/>
          <p:nvPr/>
        </p:nvSpPr>
        <p:spPr>
          <a:xfrm>
            <a:off x="1230086" y="2189498"/>
            <a:ext cx="3799157" cy="43861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CFFFF" mc:Ignorable=""/>
          </a:solidFill>
          <a:ln w="28575">
            <a:solidFill>
              <a:srgbClr xmlns:mc="http://schemas.openxmlformats.org/markup-compatibility/2006" xmlns:a14="http://schemas.microsoft.com/office/drawing/2010/main" val="0070C0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4047" y="1071728"/>
            <a:ext cx="8815153" cy="5961250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accent1"/>
                </a:solidFill>
              </a:rPr>
              <a:t>Assumption</a:t>
            </a:r>
          </a:p>
          <a:p>
            <a:pPr lvl="1"/>
            <a:endParaRPr lang="en-US" altLang="ja-JP" sz="2000" dirty="0"/>
          </a:p>
          <a:p>
            <a:pPr lvl="1"/>
            <a:endParaRPr lang="en-US" altLang="ja-JP" sz="2000" dirty="0" smtClean="0"/>
          </a:p>
          <a:p>
            <a:pPr lvl="1"/>
            <a:endParaRPr lang="en-US" altLang="ja-JP" sz="2000" dirty="0"/>
          </a:p>
          <a:p>
            <a:pPr lvl="1"/>
            <a:endParaRPr lang="en-US" altLang="ja-JP" sz="2000" dirty="0" smtClean="0"/>
          </a:p>
          <a:p>
            <a:pPr marL="411480" lvl="1" indent="0">
              <a:buNone/>
            </a:pPr>
            <a:endParaRPr lang="en-US" altLang="ja-JP" sz="2000" dirty="0" smtClean="0"/>
          </a:p>
          <a:p>
            <a:pPr marL="411480" lvl="1" indent="0">
              <a:buNone/>
            </a:pPr>
            <a:endParaRPr lang="en-US" altLang="ja-JP" sz="2000" dirty="0" smtClean="0"/>
          </a:p>
          <a:p>
            <a:r>
              <a:rPr lang="en-US" altLang="ja-JP" dirty="0">
                <a:solidFill>
                  <a:schemeClr val="accent1"/>
                </a:solidFill>
              </a:rPr>
              <a:t>Comparison with DWIA</a:t>
            </a:r>
          </a:p>
          <a:p>
            <a:pPr lvl="1"/>
            <a:r>
              <a:rPr lang="en-US" altLang="ja-JP" sz="2000" dirty="0"/>
              <a:t>RPA with δ-type </a:t>
            </a:r>
            <a:r>
              <a:rPr lang="en-US" altLang="ja-JP" sz="2000" dirty="0" err="1"/>
              <a:t>ph</a:t>
            </a:r>
            <a:r>
              <a:rPr lang="en-US" altLang="ja-JP" sz="2000" dirty="0"/>
              <a:t> int.</a:t>
            </a:r>
          </a:p>
          <a:p>
            <a:pPr lvl="1"/>
            <a:r>
              <a:rPr lang="en-US" altLang="ja-JP" sz="2000" dirty="0"/>
              <a:t>Reproduce (N-Z)A</a:t>
            </a:r>
            <a:r>
              <a:rPr lang="en-US" altLang="ja-JP" sz="2000" baseline="30000" dirty="0"/>
              <a:t>-2/3 </a:t>
            </a:r>
            <a:r>
              <a:rPr lang="en-US" altLang="ja-JP" sz="2000" dirty="0"/>
              <a:t>dep. </a:t>
            </a:r>
          </a:p>
          <a:p>
            <a:pPr lvl="1"/>
            <a:r>
              <a:rPr lang="en-US" altLang="ja-JP" sz="2000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Syst. large by</a:t>
            </a:r>
            <a:r>
              <a:rPr lang="ja-JP" altLang="en-US" sz="2000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～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1.4</a:t>
            </a:r>
            <a:endParaRPr lang="en-US" altLang="ja-JP" sz="2000" dirty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</p:txBody>
      </p:sp>
      <p:pic>
        <p:nvPicPr>
          <p:cNvPr id="14342" name="図 6" descr="\begin{align*}&#10;+\textcolor[rgb]{0,0,1}{a_{L=1}(\omega)\sigma_{L=1}^{\rm calc}(\theta)}&#10;\end{align*}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2242133"/>
            <a:ext cx="2433638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5498647" y="164723"/>
            <a:ext cx="3514725" cy="3546230"/>
          </a:xfrm>
          <a:prstGeom prst="rect">
            <a:avLst/>
          </a:prstGeom>
          <a:solidFill>
            <a:schemeClr val="bg1"/>
          </a:solidFill>
          <a:ln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-15761"/>
            <a:ext cx="5350478" cy="1054250"/>
          </a:xfrm>
        </p:spPr>
        <p:txBody>
          <a:bodyPr/>
          <a:lstStyle/>
          <a:p>
            <a:r>
              <a:rPr lang="en-US" altLang="ja-JP" dirty="0" smtClean="0"/>
              <a:t>MDA for (</a:t>
            </a:r>
            <a:r>
              <a:rPr lang="en-US" altLang="ja-JP" baseline="30000" dirty="0" smtClean="0"/>
              <a:t>3</a:t>
            </a:r>
            <a:r>
              <a:rPr lang="en-US" altLang="ja-JP" dirty="0" smtClean="0"/>
              <a:t>He,t)</a:t>
            </a:r>
            <a:endParaRPr kumimoji="1" lang="ja-JP" altLang="en-US" dirty="0"/>
          </a:p>
        </p:txBody>
      </p:sp>
      <p:pic>
        <p:nvPicPr>
          <p:cNvPr id="14338" name="図 2" descr="C:\Users\wakasa\Desktop\90Zr(3He,t) c.s.jpg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53883" r="58355" b="19792"/>
          <a:stretch/>
        </p:blipFill>
        <p:spPr bwMode="auto">
          <a:xfrm>
            <a:off x="5745239" y="311479"/>
            <a:ext cx="3155031" cy="317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 rot="16200000">
            <a:off x="7444207" y="440160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GTR</a:t>
            </a:r>
            <a:r>
              <a:rPr lang="ja-JP" altLang="en-US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kumimoji="1" lang="en-US" altLang="ja-JP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@ 0°</a:t>
            </a:r>
            <a:endParaRPr kumimoji="1" lang="ja-JP" altLang="en-US" dirty="0">
              <a:solidFill>
                <a:srgbClr xmlns:mc="http://schemas.openxmlformats.org/markup-compatibility/2006" xmlns:a14="http://schemas.microsoft.com/office/drawing/2010/main" val="FF000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275549" y="624826"/>
            <a:ext cx="1642370" cy="443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 rot="16200000">
            <a:off x="7074579" y="981130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SD</a:t>
            </a:r>
            <a:r>
              <a:rPr kumimoji="1" lang="en-US" altLang="ja-JP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R</a:t>
            </a:r>
            <a:r>
              <a:rPr lang="ja-JP" altLang="en-US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kumimoji="1" lang="en-US" altLang="ja-JP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@ 1.3°</a:t>
            </a:r>
            <a:endParaRPr kumimoji="1" lang="ja-JP" altLang="en-US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26990" y="3395187"/>
            <a:ext cx="2820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Energy transfer ω (MeV)</a:t>
            </a:r>
            <a:endParaRPr kumimoji="1" lang="ja-JP" altLang="en-US" sz="16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 rot="16200000">
            <a:off x="4218219" y="1635113"/>
            <a:ext cx="3054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Cro</a:t>
            </a:r>
            <a:r>
              <a:rPr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ss section </a:t>
            </a:r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(</a:t>
            </a:r>
            <a:r>
              <a:rPr kumimoji="1" lang="en-US" altLang="ja-JP" sz="1600" dirty="0" err="1" smtClean="0">
                <a:latin typeface="ヒラギノ丸ゴ StdN W6" pitchFamily="34" charset="-128"/>
                <a:ea typeface="ヒラギノ丸ゴ StdN W6" pitchFamily="34" charset="-128"/>
              </a:rPr>
              <a:t>mb</a:t>
            </a:r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/</a:t>
            </a:r>
            <a:r>
              <a:rPr kumimoji="1" lang="en-US" altLang="ja-JP" sz="1600" dirty="0" err="1" smtClean="0">
                <a:latin typeface="ヒラギノ丸ゴ StdN W6" pitchFamily="34" charset="-128"/>
                <a:ea typeface="ヒラギノ丸ゴ StdN W6" pitchFamily="34" charset="-128"/>
              </a:rPr>
              <a:t>sr</a:t>
            </a:r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/MeV)</a:t>
            </a:r>
            <a:endParaRPr kumimoji="1" lang="ja-JP" altLang="en-US" sz="16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14340" name="図 4" descr="\begin{align*}&#10;\sigma^{\rm exp}(\theta,\omega)=\textcolor[rgb]{1,0,0}{a_{L=0}(\omega)\sigma_{L=0}^{\rm calc}(\theta)}&#10;\end{align*}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30"/>
          <a:stretch/>
        </p:blipFill>
        <p:spPr bwMode="auto">
          <a:xfrm>
            <a:off x="852414" y="1593583"/>
            <a:ext cx="134421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24" name="図 4" descr="\begin{align*}&#10;\sigma^{\rm exp}(\theta,\omega)=\textcolor[rgb]{1,0,0}{a_{L=0}(\omega)\sigma_{L=0}^{\rm calc}(\theta)}&#10;\end{align*}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5660"/>
          <a:stretch/>
        </p:blipFill>
        <p:spPr bwMode="auto">
          <a:xfrm>
            <a:off x="1085850" y="1867607"/>
            <a:ext cx="2610571" cy="31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4344" name="図 8" descr="\begin{align*}&#10;+\textcolor[rgb]{0,0.6,0}{a_{L=2}(\omega)\sigma_{L=2}^{\rm calc}(\theta)}&#10;\end{align*}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2646961"/>
            <a:ext cx="2433638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4346" name="図 10" descr="\begin{align*}&#10;+\textcolor[rgb]{0,0,0}{a_{L=3}(\omega)c}&#10;\end{align*}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5" y="3086811"/>
            <a:ext cx="1513523" cy="2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3924300" y="1820166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GT(L=0)</a:t>
            </a:r>
            <a:endParaRPr kumimoji="1" lang="ja-JP" altLang="en-US" dirty="0">
              <a:solidFill>
                <a:srgbClr xmlns:mc="http://schemas.openxmlformats.org/markup-compatibility/2006" xmlns:a14="http://schemas.microsoft.com/office/drawing/2010/main" val="FF000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897328" y="2258776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SD(L=1)</a:t>
            </a:r>
            <a:endParaRPr kumimoji="1" lang="ja-JP" altLang="en-US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901292" y="2687211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SQ(L=2)</a:t>
            </a:r>
            <a:endParaRPr kumimoji="1" lang="ja-JP" altLang="en-US" dirty="0">
              <a:solidFill>
                <a:srgbClr xmlns:mc="http://schemas.openxmlformats.org/markup-compatibility/2006" xmlns:a14="http://schemas.microsoft.com/office/drawing/2010/main" val="00B05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907454" y="3066068"/>
            <a:ext cx="1443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Const</a:t>
            </a:r>
            <a:r>
              <a:rPr kumimoji="1"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(L</a:t>
            </a:r>
            <a:r>
              <a:rPr kumimoji="1" lang="ja-JP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≧</a:t>
            </a:r>
            <a:r>
              <a:rPr kumimoji="1"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3)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33812" y="6552135"/>
            <a:ext cx="4152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A. </a:t>
            </a:r>
            <a:r>
              <a:rPr lang="en-US" altLang="ja-JP" sz="1400" i="1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Brockstedt</a:t>
            </a:r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et al., NP A530, 571 (1991).</a:t>
            </a:r>
            <a:endParaRPr lang="ja-JP" altLang="en-US" sz="1400" i="1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29246" y="524426"/>
            <a:ext cx="15872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latin typeface="ヒラギノ丸ゴ StdN W6" pitchFamily="34" charset="-128"/>
                <a:ea typeface="ヒラギノ丸ゴ StdN W6" pitchFamily="34" charset="-128"/>
              </a:rPr>
              <a:t>90</a:t>
            </a:r>
            <a:r>
              <a:rPr kumimoji="1" lang="en-US" altLang="ja-JP" sz="2000" dirty="0" smtClean="0">
                <a:latin typeface="ヒラギノ丸ゴ StdN W6" pitchFamily="34" charset="-128"/>
                <a:ea typeface="ヒラギノ丸ゴ StdN W6" pitchFamily="34" charset="-128"/>
              </a:rPr>
              <a:t>Zr(</a:t>
            </a:r>
            <a:r>
              <a:rPr kumimoji="1" lang="en-US" altLang="ja-JP" sz="2000" baseline="30000" dirty="0" smtClean="0">
                <a:latin typeface="ヒラギノ丸ゴ StdN W6" pitchFamily="34" charset="-128"/>
                <a:ea typeface="ヒラギノ丸ゴ StdN W6" pitchFamily="34" charset="-128"/>
              </a:rPr>
              <a:t>3</a:t>
            </a:r>
            <a:r>
              <a:rPr kumimoji="1" lang="en-US" altLang="ja-JP" sz="2000" dirty="0" smtClean="0">
                <a:latin typeface="ヒラギノ丸ゴ StdN W6" pitchFamily="34" charset="-128"/>
                <a:ea typeface="ヒラギノ丸ゴ StdN W6" pitchFamily="34" charset="-128"/>
              </a:rPr>
              <a:t>He,t)</a:t>
            </a:r>
          </a:p>
          <a:p>
            <a:r>
              <a:rPr lang="en-US" altLang="ja-JP" dirty="0" smtClean="0">
                <a:latin typeface="ヒラギノ丸ゴ StdN W6" pitchFamily="34" charset="-128"/>
                <a:ea typeface="ヒラギノ丸ゴ StdN W6" pitchFamily="34" charset="-128"/>
              </a:rPr>
              <a:t>900 MeV</a:t>
            </a:r>
            <a:endParaRPr kumimoji="1" lang="ja-JP" altLang="en-US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33" name="下矢印​​ 32"/>
          <p:cNvSpPr/>
          <p:nvPr/>
        </p:nvSpPr>
        <p:spPr>
          <a:xfrm>
            <a:off x="2205037" y="5237544"/>
            <a:ext cx="504825" cy="39052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88" y="5672137"/>
            <a:ext cx="4532523" cy="75256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xmlns:mc="http://schemas.openxmlformats.org/markup-compatibility/2006" xmlns:a14="http://schemas.microsoft.com/office/drawing/2010/main" val="804000" mc:Ignorable="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テキスト ボックス 35"/>
          <p:cNvSpPr txBox="1"/>
          <p:nvPr/>
        </p:nvSpPr>
        <p:spPr>
          <a:xfrm>
            <a:off x="410969" y="5662083"/>
            <a:ext cx="558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130000"/>
              <a:buFontTx/>
              <a:buBlip>
                <a:blip r:embed="rId13"/>
              </a:buBlip>
            </a:pPr>
            <a:r>
              <a:rPr lang="en-US" altLang="ja-JP" sz="2000" dirty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79035" y="5641718"/>
            <a:ext cx="3911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SD strength is quenched </a:t>
            </a:r>
            <a:b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</a:br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by Q</a:t>
            </a:r>
            <a:r>
              <a:rPr kumimoji="1" lang="en-US" altLang="ja-JP" sz="2000" baseline="-25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SD</a:t>
            </a:r>
            <a:r>
              <a:rPr kumimoji="1" lang="ja-JP" altLang="en-US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～</a:t>
            </a:r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0.7 ? (c.f. Q</a:t>
            </a:r>
            <a:r>
              <a:rPr kumimoji="1" lang="en-US" altLang="ja-JP" sz="2000" baseline="-25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GT</a:t>
            </a:r>
            <a:r>
              <a:rPr kumimoji="1" lang="ja-JP" altLang="en-US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～</a:t>
            </a:r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0.9)</a:t>
            </a:r>
            <a:endParaRPr kumimoji="1" lang="ja-JP" altLang="en-US" sz="2000" dirty="0">
              <a:solidFill>
                <a:srgbClr xmlns:mc="http://schemas.openxmlformats.org/markup-compatibility/2006" xmlns:a14="http://schemas.microsoft.com/office/drawing/2010/main" val="00206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41" name="直線​​コネクタ 40"/>
          <p:cNvCxnSpPr/>
          <p:nvPr/>
        </p:nvCxnSpPr>
        <p:spPr>
          <a:xfrm flipH="1">
            <a:off x="5019314" y="2443442"/>
            <a:ext cx="258474" cy="0"/>
          </a:xfrm>
          <a:prstGeom prst="line">
            <a:avLst/>
          </a:prstGeom>
          <a:ln w="28575">
            <a:solidFill>
              <a:srgbClr xmlns:mc="http://schemas.openxmlformats.org/markup-compatibility/2006" xmlns:a14="http://schemas.microsoft.com/office/drawing/2010/main" val="0070C0" mc:Ignorable="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​​コネクタ 42"/>
          <p:cNvCxnSpPr/>
          <p:nvPr/>
        </p:nvCxnSpPr>
        <p:spPr>
          <a:xfrm>
            <a:off x="5277788" y="2443442"/>
            <a:ext cx="0" cy="1581942"/>
          </a:xfrm>
          <a:prstGeom prst="straightConnector1">
            <a:avLst/>
          </a:prstGeom>
          <a:ln w="28575">
            <a:solidFill>
              <a:srgbClr xmlns:mc="http://schemas.openxmlformats.org/markup-compatibility/2006" xmlns:a14="http://schemas.microsoft.com/office/drawing/2010/main" val="0070C0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円/楕円​​ 5"/>
          <p:cNvSpPr/>
          <p:nvPr/>
        </p:nvSpPr>
        <p:spPr>
          <a:xfrm>
            <a:off x="8403557" y="5746808"/>
            <a:ext cx="409570" cy="409570"/>
          </a:xfrm>
          <a:prstGeom prst="ellipse">
            <a:avLst/>
          </a:prstGeom>
          <a:noFill/>
          <a:ln w="19050">
            <a:solidFill>
              <a:srgbClr xmlns:mc="http://schemas.openxmlformats.org/markup-compatibility/2006" xmlns:a14="http://schemas.microsoft.com/office/drawing/2010/main" val="0070C0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下矢印​​ 34"/>
          <p:cNvSpPr/>
          <p:nvPr/>
        </p:nvSpPr>
        <p:spPr>
          <a:xfrm>
            <a:off x="7202184" y="4615752"/>
            <a:ext cx="285678" cy="265064"/>
          </a:xfrm>
          <a:prstGeom prst="downArrow">
            <a:avLst/>
          </a:prstGeom>
          <a:solidFill>
            <a:srgbClr xmlns:mc="http://schemas.openxmlformats.org/markup-compatibility/2006" xmlns:a14="http://schemas.microsoft.com/office/drawing/2010/main" val="00B0F0" mc:Ignorable="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 rot="20713505">
            <a:off x="7367741" y="4386584"/>
            <a:ext cx="1417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Quenching?</a:t>
            </a:r>
            <a:endParaRPr kumimoji="1" lang="ja-JP" altLang="en-US" sz="1600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808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747" y="1060153"/>
            <a:ext cx="8815153" cy="6011978"/>
          </a:xfrm>
        </p:spPr>
        <p:txBody>
          <a:bodyPr>
            <a:normAutofit lnSpcReduction="10000"/>
          </a:bodyPr>
          <a:lstStyle/>
          <a:p>
            <a:r>
              <a:rPr lang="en-US" altLang="ja-JP" sz="2200" dirty="0" smtClean="0">
                <a:solidFill>
                  <a:schemeClr val="accent1"/>
                </a:solidFill>
              </a:rPr>
              <a:t>Inconsistent with (</a:t>
            </a:r>
            <a:r>
              <a:rPr lang="en-US" altLang="ja-JP" sz="2200" dirty="0" err="1" smtClean="0">
                <a:solidFill>
                  <a:schemeClr val="accent1"/>
                </a:solidFill>
              </a:rPr>
              <a:t>p,n</a:t>
            </a:r>
            <a:r>
              <a:rPr lang="en-US" altLang="ja-JP" sz="2200" dirty="0" smtClean="0">
                <a:solidFill>
                  <a:schemeClr val="accent1"/>
                </a:solidFill>
              </a:rPr>
              <a:t>)</a:t>
            </a:r>
          </a:p>
          <a:p>
            <a:pPr lvl="1"/>
            <a:r>
              <a:rPr lang="en-US" altLang="ja-JP" sz="2000" dirty="0" smtClean="0"/>
              <a:t>(</a:t>
            </a:r>
            <a:r>
              <a:rPr lang="en-US" altLang="ja-JP" sz="2000" baseline="30000" dirty="0" smtClean="0"/>
              <a:t>3</a:t>
            </a:r>
            <a:r>
              <a:rPr lang="en-US" altLang="ja-JP" sz="2000" dirty="0" smtClean="0"/>
              <a:t>He,t) 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Negligible at ω&gt;25 MeV</a:t>
            </a:r>
          </a:p>
          <a:p>
            <a:pPr lvl="1"/>
            <a:r>
              <a:rPr lang="en-US" altLang="ja-JP" sz="2000" dirty="0" smtClean="0"/>
              <a:t>(</a:t>
            </a:r>
            <a:r>
              <a:rPr lang="en-US" altLang="ja-JP" sz="2000" dirty="0" err="1" smtClean="0"/>
              <a:t>p,n</a:t>
            </a:r>
            <a:r>
              <a:rPr lang="en-US" altLang="ja-JP" sz="2000" dirty="0" smtClean="0"/>
              <a:t>)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S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trength up to </a:t>
            </a:r>
            <a:r>
              <a:rPr lang="ja-JP" altLang="en-US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～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60 MeV</a:t>
            </a:r>
          </a:p>
          <a:p>
            <a:pPr marL="411480" lvl="1" indent="0">
              <a:buNone/>
            </a:pPr>
            <a:r>
              <a:rPr lang="en-US" altLang="ja-JP" sz="2000" dirty="0" smtClean="0"/>
              <a:t> </a:t>
            </a:r>
            <a:endParaRPr lang="en-US" altLang="ja-JP" dirty="0"/>
          </a:p>
          <a:p>
            <a:r>
              <a:rPr lang="en-US" altLang="ja-JP" sz="2200" dirty="0" smtClean="0">
                <a:solidFill>
                  <a:schemeClr val="accent1"/>
                </a:solidFill>
              </a:rPr>
              <a:t>(</a:t>
            </a:r>
            <a:r>
              <a:rPr lang="en-US" altLang="ja-JP" sz="2200" dirty="0" err="1" smtClean="0">
                <a:solidFill>
                  <a:schemeClr val="accent1"/>
                </a:solidFill>
              </a:rPr>
              <a:t>p,n</a:t>
            </a:r>
            <a:r>
              <a:rPr lang="en-US" altLang="ja-JP" sz="2200" dirty="0" smtClean="0">
                <a:solidFill>
                  <a:schemeClr val="accent1"/>
                </a:solidFill>
              </a:rPr>
              <a:t>) strength in continuum</a:t>
            </a:r>
          </a:p>
          <a:p>
            <a:pPr lvl="1"/>
            <a:r>
              <a:rPr lang="en-US" altLang="ja-JP" sz="2000" dirty="0" smtClean="0"/>
              <a:t>GT due to </a:t>
            </a:r>
            <a:r>
              <a:rPr lang="en-US" altLang="ja-JP" sz="2000" dirty="0" err="1" smtClean="0"/>
              <a:t>config</a:t>
            </a:r>
            <a:r>
              <a:rPr lang="en-US" altLang="ja-JP" sz="2000" dirty="0" smtClean="0"/>
              <a:t>. mixing</a:t>
            </a:r>
          </a:p>
          <a:p>
            <a:pPr lvl="1"/>
            <a:r>
              <a:rPr lang="en-US" altLang="ja-JP" sz="2000" dirty="0" smtClean="0"/>
              <a:t>IVSM</a:t>
            </a:r>
          </a:p>
          <a:p>
            <a:pPr lvl="1"/>
            <a:endParaRPr lang="en-US" altLang="ja-JP" sz="1200" dirty="0" smtClean="0"/>
          </a:p>
          <a:p>
            <a:pPr marL="411480" lvl="1" indent="0">
              <a:buNone/>
            </a:pPr>
            <a:endParaRPr lang="en-US" altLang="ja-JP" sz="1200" dirty="0"/>
          </a:p>
          <a:p>
            <a:pPr marL="411480" lvl="1" indent="0">
              <a:buNone/>
            </a:pPr>
            <a:endParaRPr lang="en-US" altLang="ja-JP" sz="1200" dirty="0" smtClean="0"/>
          </a:p>
          <a:p>
            <a:pPr marL="411480" lvl="1" indent="0">
              <a:buNone/>
            </a:pPr>
            <a:endParaRPr lang="en-US" altLang="ja-JP" sz="2000" dirty="0"/>
          </a:p>
          <a:p>
            <a:r>
              <a:rPr lang="en-US" altLang="ja-JP" sz="2200" dirty="0" smtClean="0">
                <a:solidFill>
                  <a:schemeClr val="accent1"/>
                </a:solidFill>
              </a:rPr>
              <a:t>Large syst. uncertainty in (</a:t>
            </a:r>
            <a:r>
              <a:rPr lang="en-US" altLang="ja-JP" sz="2200" baseline="30000" dirty="0" smtClean="0">
                <a:solidFill>
                  <a:schemeClr val="accent1"/>
                </a:solidFill>
              </a:rPr>
              <a:t>3</a:t>
            </a:r>
            <a:r>
              <a:rPr lang="en-US" altLang="ja-JP" sz="2200" dirty="0" smtClean="0">
                <a:solidFill>
                  <a:schemeClr val="accent1"/>
                </a:solidFill>
              </a:rPr>
              <a:t>He,t)?</a:t>
            </a:r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(Complicated) reaction mechanism in (</a:t>
            </a:r>
            <a:r>
              <a:rPr lang="en-US" altLang="ja-JP" sz="2000" baseline="30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3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He,t)?</a:t>
            </a:r>
            <a:r>
              <a:rPr lang="ja-JP" altLang="en-US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 </a:t>
            </a:r>
            <a:endParaRPr lang="en-US" altLang="ja-JP" sz="2000" dirty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smtClean="0"/>
              <a:t>Projectile form factor: </a:t>
            </a:r>
            <a:r>
              <a:rPr lang="en-US" altLang="ja-JP" sz="2000" dirty="0" err="1" smtClean="0"/>
              <a:t>ρ</a:t>
            </a:r>
            <a:r>
              <a:rPr lang="en-US" altLang="ja-JP" sz="2000" baseline="-25000" dirty="0" err="1" smtClean="0"/>
              <a:t>p</a:t>
            </a:r>
            <a:r>
              <a:rPr lang="en-US" altLang="ja-JP" sz="2000" dirty="0" smtClean="0"/>
              <a:t>(q)</a:t>
            </a:r>
            <a:r>
              <a:rPr lang="ja-JP" altLang="en-US" sz="2000" dirty="0" smtClean="0"/>
              <a:t>≠</a:t>
            </a:r>
            <a:r>
              <a:rPr lang="en-US" altLang="ja-JP" sz="2000" dirty="0" err="1" smtClean="0"/>
              <a:t>exp</a:t>
            </a:r>
            <a:r>
              <a:rPr lang="en-US" altLang="ja-JP" sz="2000" dirty="0" smtClean="0"/>
              <a:t>(-0.42q</a:t>
            </a:r>
            <a:r>
              <a:rPr lang="en-US" altLang="ja-JP" sz="2000" baseline="30000" dirty="0" smtClean="0"/>
              <a:t>2</a:t>
            </a:r>
            <a:r>
              <a:rPr lang="en-US" altLang="ja-JP" sz="2000" dirty="0" smtClean="0"/>
              <a:t>)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smtClean="0"/>
              <a:t>Large distortion effects 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/>
              <a:t>…</a:t>
            </a:r>
            <a:endParaRPr lang="en-US" altLang="ja-JP" sz="2000" dirty="0" smtClean="0"/>
          </a:p>
          <a:p>
            <a:pPr lvl="2"/>
            <a:endParaRPr lang="en-US" altLang="ja-JP" sz="2000" dirty="0" smtClean="0"/>
          </a:p>
          <a:p>
            <a:pPr lvl="1"/>
            <a:endParaRPr lang="en-US" altLang="ja-JP" dirty="0" smtClean="0"/>
          </a:p>
        </p:txBody>
      </p:sp>
      <p:sp>
        <p:nvSpPr>
          <p:cNvPr id="6" name="正方形/長方形 5"/>
          <p:cNvSpPr/>
          <p:nvPr/>
        </p:nvSpPr>
        <p:spPr>
          <a:xfrm>
            <a:off x="5121877" y="1115448"/>
            <a:ext cx="3888774" cy="3705358"/>
          </a:xfrm>
          <a:prstGeom prst="rect">
            <a:avLst/>
          </a:prstGeom>
          <a:solidFill>
            <a:schemeClr val="bg1"/>
          </a:solidFill>
          <a:ln w="28575"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28" y="4206009"/>
            <a:ext cx="3777014" cy="827798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xmlns:mc="http://schemas.openxmlformats.org/markup-compatibility/2006" xmlns:a14="http://schemas.microsoft.com/office/drawing/2010/main" val="804000" mc:Ignorable="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-1514"/>
            <a:ext cx="9144000" cy="1054250"/>
          </a:xfrm>
        </p:spPr>
        <p:txBody>
          <a:bodyPr/>
          <a:lstStyle/>
          <a:p>
            <a:r>
              <a:rPr lang="en-US" altLang="ja-JP" dirty="0" smtClean="0"/>
              <a:t>SD Strength is quenched?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67170" y="4246567"/>
            <a:ext cx="558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130000"/>
              <a:buFontTx/>
              <a:buBlip>
                <a:blip r:embed="rId2"/>
              </a:buBlip>
            </a:pPr>
            <a:r>
              <a:rPr lang="en-US" altLang="ja-JP" sz="2000" dirty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</a:t>
            </a:r>
          </a:p>
        </p:txBody>
      </p:sp>
      <p:pic>
        <p:nvPicPr>
          <p:cNvPr id="20" name="図 4" descr="C:\Users\wakasa\Desktop\L=0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1" t="25704" r="18068" b="61289"/>
          <a:stretch/>
        </p:blipFill>
        <p:spPr bwMode="auto">
          <a:xfrm flipH="1">
            <a:off x="5410249" y="1534608"/>
            <a:ext cx="3486616" cy="128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8435" name="図 3" descr="C:\Users\wakasa\Desktop\mda_pn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63" y="2736637"/>
            <a:ext cx="3440112" cy="156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7258050" y="2922059"/>
            <a:ext cx="1269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90</a:t>
            </a:r>
            <a:r>
              <a:rPr kumimoji="1" lang="en-US" altLang="ja-JP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Zr(</a:t>
            </a:r>
            <a:r>
              <a:rPr kumimoji="1" lang="en-US" altLang="ja-JP" dirty="0" err="1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p,n</a:t>
            </a:r>
            <a:r>
              <a:rPr kumimoji="1" lang="en-US" altLang="ja-JP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)</a:t>
            </a:r>
          </a:p>
          <a:p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300 MeV</a:t>
            </a:r>
            <a:endParaRPr kumimoji="1" lang="ja-JP" altLang="en-US" dirty="0">
              <a:solidFill>
                <a:srgbClr xmlns:mc="http://schemas.openxmlformats.org/markup-compatibility/2006" xmlns:a14="http://schemas.microsoft.com/office/drawing/2010/main" val="FF000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7167562" y="1625435"/>
            <a:ext cx="725437" cy="436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258050" y="1583883"/>
            <a:ext cx="1564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90</a:t>
            </a:r>
            <a:r>
              <a:rPr kumimoji="1" lang="en-US" altLang="ja-JP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Zr(</a:t>
            </a:r>
            <a:r>
              <a:rPr lang="en-US" altLang="ja-JP" baseline="30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3</a:t>
            </a:r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He,t</a:t>
            </a:r>
            <a:r>
              <a:rPr kumimoji="1" lang="en-US" altLang="ja-JP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)</a:t>
            </a:r>
          </a:p>
          <a:p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300 MeV/A</a:t>
            </a:r>
            <a:endParaRPr kumimoji="1" lang="ja-JP" altLang="en-US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37" name="直線​​コネクタ 36"/>
          <p:cNvCxnSpPr/>
          <p:nvPr/>
        </p:nvCxnSpPr>
        <p:spPr>
          <a:xfrm>
            <a:off x="5690286" y="1527914"/>
            <a:ext cx="31818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5362838" y="2031085"/>
            <a:ext cx="396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ヒラギノ丸ゴ StdN W6" pitchFamily="34" charset="-128"/>
                <a:ea typeface="ヒラギノ丸ゴ StdN W6" pitchFamily="34" charset="-128"/>
                <a:cs typeface="Times New Roman" pitchFamily="18" charset="0"/>
              </a:rPr>
              <a:t>10</a:t>
            </a:r>
            <a:endParaRPr kumimoji="1" lang="ja-JP" altLang="en-US" sz="1200" dirty="0">
              <a:latin typeface="ヒラギノ丸ゴ StdN W6" pitchFamily="34" charset="-128"/>
              <a:ea typeface="ヒラギノ丸ゴ StdN W6" pitchFamily="34" charset="-128"/>
              <a:cs typeface="Times New Roman" pitchFamily="18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362838" y="1584553"/>
            <a:ext cx="396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ヒラギノ丸ゴ StdN W6" pitchFamily="34" charset="-128"/>
                <a:ea typeface="ヒラギノ丸ゴ StdN W6" pitchFamily="34" charset="-128"/>
                <a:cs typeface="Times New Roman" pitchFamily="18" charset="0"/>
              </a:rPr>
              <a:t>20</a:t>
            </a:r>
            <a:endParaRPr kumimoji="1" lang="ja-JP" altLang="en-US" sz="1200" dirty="0">
              <a:latin typeface="ヒラギノ丸ゴ StdN W6" pitchFamily="34" charset="-128"/>
              <a:ea typeface="ヒラギノ丸ゴ StdN W6" pitchFamily="34" charset="-128"/>
              <a:cs typeface="Times New Roman" pitchFamily="18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462455" y="2471463"/>
            <a:ext cx="290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ヒラギノ丸ゴ StdN W6" pitchFamily="34" charset="-128"/>
                <a:ea typeface="ヒラギノ丸ゴ StdN W6" pitchFamily="34" charset="-128"/>
                <a:cs typeface="Times New Roman" pitchFamily="18" charset="0"/>
              </a:rPr>
              <a:t>0</a:t>
            </a:r>
            <a:endParaRPr kumimoji="1" lang="ja-JP" altLang="en-US" sz="1200" dirty="0">
              <a:latin typeface="ヒラギノ丸ゴ StdN W6" pitchFamily="34" charset="-128"/>
              <a:ea typeface="ヒラギノ丸ゴ StdN W6" pitchFamily="34" charset="-128"/>
              <a:cs typeface="Times New Roman" pitchFamily="18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914991" y="4325443"/>
            <a:ext cx="2820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Energy transfer ω</a:t>
            </a:r>
            <a:r>
              <a:rPr lang="ja-JP" altLang="en-US" sz="1600" dirty="0"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(MeV)</a:t>
            </a:r>
            <a:endParaRPr kumimoji="1" lang="ja-JP" altLang="en-US" sz="16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 rot="16200000">
            <a:off x="3768629" y="2798849"/>
            <a:ext cx="3054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Cross section (</a:t>
            </a:r>
            <a:r>
              <a:rPr kumimoji="1" lang="en-US" altLang="ja-JP" sz="1600" dirty="0" err="1" smtClean="0">
                <a:latin typeface="ヒラギノ丸ゴ StdN W6" pitchFamily="34" charset="-128"/>
                <a:ea typeface="ヒラギノ丸ゴ StdN W6" pitchFamily="34" charset="-128"/>
              </a:rPr>
              <a:t>mb</a:t>
            </a:r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/</a:t>
            </a:r>
            <a:r>
              <a:rPr kumimoji="1" lang="en-US" altLang="ja-JP" sz="1600" dirty="0" err="1" smtClean="0">
                <a:latin typeface="ヒラギノ丸ゴ StdN W6" pitchFamily="34" charset="-128"/>
                <a:ea typeface="ヒラギノ丸ゴ StdN W6" pitchFamily="34" charset="-128"/>
              </a:rPr>
              <a:t>sr</a:t>
            </a:r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/MeV)</a:t>
            </a:r>
            <a:endParaRPr kumimoji="1" lang="ja-JP" altLang="en-US" sz="16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307517" y="1152404"/>
            <a:ext cx="377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L=0 (GT+IVSM) cross section </a:t>
            </a:r>
            <a:endParaRPr kumimoji="1" lang="ja-JP" altLang="en-US" dirty="0">
              <a:solidFill>
                <a:srgbClr xmlns:mc="http://schemas.openxmlformats.org/markup-compatibility/2006" xmlns:a14="http://schemas.microsoft.com/office/drawing/2010/main" val="00206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43" name="直線矢印​​コネクタ 42"/>
          <p:cNvCxnSpPr/>
          <p:nvPr/>
        </p:nvCxnSpPr>
        <p:spPr>
          <a:xfrm>
            <a:off x="7066264" y="2681522"/>
            <a:ext cx="0" cy="1194645"/>
          </a:xfrm>
          <a:prstGeom prst="straightConnector1">
            <a:avLst/>
          </a:prstGeom>
          <a:ln w="38100">
            <a:solidFill>
              <a:srgbClr xmlns:mc="http://schemas.openxmlformats.org/markup-compatibility/2006" xmlns:a14="http://schemas.microsoft.com/office/drawing/2010/main" val="7030A0" mc:Ignorable="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4996800" y="4809231"/>
            <a:ext cx="41520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A. </a:t>
            </a:r>
            <a:r>
              <a:rPr lang="en-US" altLang="ja-JP" sz="1400" i="1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Brockstedt</a:t>
            </a:r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et al., NP A530, 571 (1991).</a:t>
            </a:r>
          </a:p>
          <a:p>
            <a:pPr algn="r"/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K. </a:t>
            </a:r>
            <a:r>
              <a:rPr lang="en-US" altLang="ja-JP" sz="1400" i="1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Yako</a:t>
            </a:r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et al., PL B615, 193 (2005).</a:t>
            </a:r>
          </a:p>
          <a:p>
            <a:pPr algn="r"/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T.W. et  al., PRC 55, 2909 (1997).</a:t>
            </a:r>
            <a:endParaRPr lang="ja-JP" altLang="en-US" sz="1400" i="1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616779" y="4168809"/>
            <a:ext cx="30973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IVSM should be more</a:t>
            </a:r>
          </a:p>
          <a:p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pronounced  in (</a:t>
            </a:r>
            <a:r>
              <a:rPr kumimoji="1" lang="en-US" altLang="ja-JP" sz="2000" baseline="30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3</a:t>
            </a:r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He,t)</a:t>
            </a:r>
            <a:endParaRPr kumimoji="1" lang="ja-JP" altLang="en-US" sz="2000" dirty="0">
              <a:solidFill>
                <a:srgbClr xmlns:mc="http://schemas.openxmlformats.org/markup-compatibility/2006" xmlns:a14="http://schemas.microsoft.com/office/drawing/2010/main" val="00206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47" name="右中かっこ 46"/>
          <p:cNvSpPr/>
          <p:nvPr/>
        </p:nvSpPr>
        <p:spPr>
          <a:xfrm>
            <a:off x="6921218" y="5547895"/>
            <a:ext cx="290091" cy="1211720"/>
          </a:xfrm>
          <a:prstGeom prst="rightBrace">
            <a:avLst/>
          </a:prstGeom>
          <a:ln w="19050">
            <a:solidFill>
              <a:srgbClr xmlns:mc="http://schemas.openxmlformats.org/markup-compatibility/2006" xmlns:a14="http://schemas.microsoft.com/office/drawing/2010/main" val="FF00FF" mc:Ignorable="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292775" y="5788237"/>
            <a:ext cx="1702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FF00FF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How about</a:t>
            </a:r>
          </a:p>
          <a:p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FF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(</a:t>
            </a:r>
            <a:r>
              <a:rPr lang="en-US" altLang="ja-JP" sz="2000" dirty="0" err="1" smtClean="0">
                <a:solidFill>
                  <a:srgbClr xmlns:mc="http://schemas.openxmlformats.org/markup-compatibility/2006" xmlns:a14="http://schemas.microsoft.com/office/drawing/2010/main" val="FF00FF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p,n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FF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) data ?</a:t>
            </a:r>
            <a:endParaRPr kumimoji="1" lang="ja-JP" altLang="en-US" sz="2000" dirty="0">
              <a:solidFill>
                <a:srgbClr xmlns:mc="http://schemas.openxmlformats.org/markup-compatibility/2006" xmlns:a14="http://schemas.microsoft.com/office/drawing/2010/main" val="FF00FF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11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4044" y="1071728"/>
            <a:ext cx="9119956" cy="5786272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accent1"/>
                </a:solidFill>
              </a:rPr>
              <a:t>Integrated SD strength</a:t>
            </a:r>
          </a:p>
          <a:p>
            <a:endParaRPr lang="en-US" altLang="ja-JP" dirty="0">
              <a:solidFill>
                <a:schemeClr val="accent1"/>
              </a:solidFill>
            </a:endParaRPr>
          </a:p>
          <a:p>
            <a:endParaRPr lang="en-US" altLang="ja-JP" dirty="0" smtClean="0">
              <a:solidFill>
                <a:schemeClr val="accent1"/>
              </a:solidFill>
            </a:endParaRPr>
          </a:p>
          <a:p>
            <a:endParaRPr lang="en-US" altLang="ja-JP" dirty="0">
              <a:solidFill>
                <a:schemeClr val="accent1"/>
              </a:solidFill>
            </a:endParaRPr>
          </a:p>
          <a:p>
            <a:endParaRPr lang="en-US" altLang="ja-JP" dirty="0" smtClean="0">
              <a:solidFill>
                <a:schemeClr val="accent1"/>
              </a:solidFill>
            </a:endParaRPr>
          </a:p>
          <a:p>
            <a:r>
              <a:rPr lang="en-US" altLang="ja-JP" sz="2000" dirty="0" smtClean="0">
                <a:solidFill>
                  <a:schemeClr val="accent1"/>
                </a:solidFill>
              </a:rPr>
              <a:t>Comparison with theory</a:t>
            </a:r>
          </a:p>
          <a:p>
            <a:pPr lvl="1"/>
            <a:r>
              <a:rPr lang="en-US" altLang="ja-JP" sz="2000" dirty="0" smtClean="0"/>
              <a:t>HF+RPA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err="1" smtClean="0"/>
              <a:t>Skyrme</a:t>
            </a:r>
            <a:r>
              <a:rPr lang="en-US" altLang="ja-JP" sz="2000" dirty="0" smtClean="0"/>
              <a:t> int.</a:t>
            </a:r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Gradual increase 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smtClean="0"/>
              <a:t>Theory: 1p1h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err="1" smtClean="0"/>
              <a:t>Exp</a:t>
            </a:r>
            <a:r>
              <a:rPr lang="en-US" altLang="ja-JP" sz="2000" dirty="0" smtClean="0"/>
              <a:t>: 2p2h is important</a:t>
            </a:r>
          </a:p>
          <a:p>
            <a:pPr lvl="1"/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Exp. values approach HF+RPA values at </a:t>
            </a:r>
            <a:r>
              <a:rPr lang="ja-JP" altLang="en-US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～</a:t>
            </a:r>
            <a:r>
              <a:rPr lang="en-US" altLang="ja-JP" sz="2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50 MeV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000" dirty="0" smtClean="0"/>
              <a:t>(</a:t>
            </a:r>
            <a:r>
              <a:rPr lang="en-US" altLang="ja-JP" sz="2000" dirty="0" err="1" smtClean="0"/>
              <a:t>p,n</a:t>
            </a:r>
            <a:r>
              <a:rPr lang="en-US" altLang="ja-JP" sz="2000" dirty="0" smtClean="0"/>
              <a:t>) : </a:t>
            </a:r>
            <a:r>
              <a:rPr lang="ja-JP" altLang="en-US" sz="2000" dirty="0" smtClean="0"/>
              <a:t>≧</a:t>
            </a:r>
            <a:r>
              <a:rPr lang="en-US" altLang="ja-JP" sz="2000" dirty="0" smtClean="0"/>
              <a:t>95% of theoretical values</a:t>
            </a:r>
          </a:p>
        </p:txBody>
      </p:sp>
      <p:pic>
        <p:nvPicPr>
          <p:cNvPr id="34" name="図 3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21" y="1633473"/>
            <a:ext cx="3992672" cy="1256325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xmlns:mc="http://schemas.openxmlformats.org/markup-compatibility/2006" xmlns:a14="http://schemas.microsoft.com/office/drawing/2010/main" val="804000" mc:Ignorable="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4616013" y="1343379"/>
            <a:ext cx="4428089" cy="3964345"/>
          </a:xfrm>
          <a:prstGeom prst="rect">
            <a:avLst/>
          </a:prstGeom>
          <a:solidFill>
            <a:schemeClr val="bg1"/>
          </a:solidFill>
          <a:ln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-1514"/>
            <a:ext cx="9144000" cy="1054250"/>
          </a:xfrm>
        </p:spPr>
        <p:txBody>
          <a:bodyPr/>
          <a:lstStyle/>
          <a:p>
            <a:r>
              <a:rPr lang="en-US" altLang="ja-JP" dirty="0" smtClean="0"/>
              <a:t>Integrated SD strengths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77479" y="2025196"/>
            <a:ext cx="558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130000"/>
              <a:buFontTx/>
              <a:buBlip>
                <a:blip r:embed="rId2"/>
              </a:buBlip>
            </a:pPr>
            <a:r>
              <a:rPr lang="en-US" altLang="ja-JP" sz="2000" dirty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978502" y="1021520"/>
            <a:ext cx="4065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K. </a:t>
            </a:r>
            <a:r>
              <a:rPr lang="en-US" altLang="ja-JP" sz="1400" i="1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Yako</a:t>
            </a:r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et al., PRC 74, 051303(R) (2006).</a:t>
            </a:r>
            <a:endParaRPr lang="ja-JP" altLang="en-US" sz="1400" i="1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18" name="図 62" descr="bsum7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1" t="92681" b="4602"/>
          <a:stretch/>
        </p:blipFill>
        <p:spPr bwMode="auto">
          <a:xfrm>
            <a:off x="5587323" y="4640182"/>
            <a:ext cx="3373458" cy="15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8817749" y="4549190"/>
            <a:ext cx="16035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8195563" y="4546436"/>
            <a:ext cx="506107" cy="85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7576782" y="4546436"/>
            <a:ext cx="506107" cy="85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6966264" y="4546206"/>
            <a:ext cx="506107" cy="85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6309684" y="4545838"/>
            <a:ext cx="232679" cy="85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5969079" y="4550482"/>
            <a:ext cx="232679" cy="85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5322754" y="4547703"/>
            <a:ext cx="232679" cy="85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50023" y="4824247"/>
            <a:ext cx="3033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ヒラギノ丸ゴ StdN W6" pitchFamily="34" charset="-128"/>
                <a:ea typeface="ヒラギノ丸ゴ StdN W6" pitchFamily="34" charset="-128"/>
              </a:rPr>
              <a:t>Excitation energy (MeV)</a:t>
            </a:r>
            <a:endParaRPr kumimoji="1" lang="ja-JP" altLang="en-US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20482" name="図 2" descr="\begin{align*}&#10;S_{\pm} = \int_0^{E_x}\frac{dB({\rm SD}_{\pm})}{dE}dE&#10;\end{align*}&#10;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23" y="1832362"/>
            <a:ext cx="3450431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10" name="円/楕円​​ 9"/>
          <p:cNvSpPr/>
          <p:nvPr/>
        </p:nvSpPr>
        <p:spPr>
          <a:xfrm>
            <a:off x="1886703" y="1731776"/>
            <a:ext cx="359783" cy="359783"/>
          </a:xfrm>
          <a:prstGeom prst="ellipse">
            <a:avLst/>
          </a:prstGeom>
          <a:noFill/>
          <a:ln w="28575">
            <a:solidFill>
              <a:srgbClr xmlns:mc="http://schemas.openxmlformats.org/markup-compatibility/2006" xmlns:a14="http://schemas.microsoft.com/office/drawing/2010/main" val="0070C0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30950" y="5828918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xmlns:mc="http://schemas.openxmlformats.org/markup-compatibility/2006" xmlns:a14="http://schemas.microsoft.com/office/drawing/2010/main" val="FF00FF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→ </a:t>
            </a:r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FF00FF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Almost NO quenching</a:t>
            </a:r>
            <a:endParaRPr kumimoji="1" lang="ja-JP" altLang="en-US" sz="2000" dirty="0">
              <a:solidFill>
                <a:srgbClr xmlns:mc="http://schemas.openxmlformats.org/markup-compatibility/2006" xmlns:a14="http://schemas.microsoft.com/office/drawing/2010/main" val="FF00FF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10242" name="図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398" y="1537439"/>
            <a:ext cx="4066667" cy="306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テキスト ボックス 31"/>
          <p:cNvSpPr txBox="1"/>
          <p:nvPr/>
        </p:nvSpPr>
        <p:spPr>
          <a:xfrm rot="16200000">
            <a:off x="2767111" y="3040118"/>
            <a:ext cx="4067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ヒラギノ丸ゴ StdN W6" pitchFamily="34" charset="-128"/>
                <a:ea typeface="ヒラギノ丸ゴ StdN W6" pitchFamily="34" charset="-128"/>
              </a:rPr>
              <a:t>Integrated SD strength S</a:t>
            </a:r>
            <a:r>
              <a:rPr kumimoji="1" lang="en-US" altLang="ja-JP" baseline="-25000" dirty="0" smtClean="0">
                <a:latin typeface="ヒラギノ丸ゴ StdN W6" pitchFamily="34" charset="-128"/>
                <a:ea typeface="ヒラギノ丸ゴ StdN W6" pitchFamily="34" charset="-128"/>
              </a:rPr>
              <a:t>±</a:t>
            </a:r>
            <a:r>
              <a:rPr kumimoji="1" lang="en-US" altLang="ja-JP" dirty="0" smtClean="0">
                <a:latin typeface="ヒラギノ丸ゴ StdN W6" pitchFamily="34" charset="-128"/>
                <a:ea typeface="ヒラギノ丸ゴ StdN W6" pitchFamily="34" charset="-128"/>
              </a:rPr>
              <a:t> (fm</a:t>
            </a:r>
            <a:r>
              <a:rPr kumimoji="1" lang="en-US" altLang="ja-JP" baseline="30000" dirty="0" smtClean="0">
                <a:latin typeface="ヒラギノ丸ゴ StdN W6" pitchFamily="34" charset="-128"/>
                <a:ea typeface="ヒラギノ丸ゴ StdN W6" pitchFamily="34" charset="-128"/>
              </a:rPr>
              <a:t>2</a:t>
            </a:r>
            <a:r>
              <a:rPr kumimoji="1" lang="en-US" altLang="ja-JP" dirty="0" smtClean="0">
                <a:latin typeface="ヒラギノ丸ゴ StdN W6" pitchFamily="34" charset="-128"/>
                <a:ea typeface="ヒラギノ丸ゴ StdN W6" pitchFamily="34" charset="-128"/>
              </a:rPr>
              <a:t>)</a:t>
            </a:r>
            <a:endParaRPr kumimoji="1" lang="ja-JP" altLang="en-US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86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3987962" y="1343379"/>
            <a:ext cx="5065727" cy="4756830"/>
          </a:xfrm>
          <a:prstGeom prst="rect">
            <a:avLst/>
          </a:prstGeom>
          <a:solidFill>
            <a:schemeClr val="bg1"/>
          </a:solidFill>
          <a:ln>
            <a:solidFill>
              <a:srgbClr xmlns:mc="http://schemas.openxmlformats.org/markup-compatibility/2006" xmlns:a14="http://schemas.microsoft.com/office/drawing/2010/main" val="0070C0" mc:Ignorable="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4044" y="1071728"/>
            <a:ext cx="9119956" cy="5234259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smtClean="0">
                <a:solidFill>
                  <a:schemeClr val="accent1"/>
                </a:solidFill>
              </a:rPr>
              <a:t>Exp. strength</a:t>
            </a:r>
          </a:p>
          <a:p>
            <a:pPr lvl="1"/>
            <a:r>
              <a:rPr lang="en-US" altLang="ja-JP" sz="2200" dirty="0" smtClean="0"/>
              <a:t>Extends to </a:t>
            </a:r>
            <a:r>
              <a:rPr lang="ja-JP" altLang="en-US" sz="2200" dirty="0" smtClean="0"/>
              <a:t>～</a:t>
            </a:r>
            <a:r>
              <a:rPr lang="en-US" altLang="ja-JP" sz="2200" dirty="0" smtClean="0"/>
              <a:t>50</a:t>
            </a:r>
            <a:r>
              <a:rPr lang="ja-JP" altLang="en-US" sz="2200" dirty="0"/>
              <a:t> </a:t>
            </a:r>
            <a:r>
              <a:rPr lang="en-US" altLang="ja-JP" sz="2200" dirty="0" smtClean="0"/>
              <a:t>MeV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200" dirty="0" smtClean="0"/>
              <a:t>Configuration mix.</a:t>
            </a:r>
          </a:p>
          <a:p>
            <a:pPr lvl="1"/>
            <a:r>
              <a:rPr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Single bump </a:t>
            </a:r>
          </a:p>
          <a:p>
            <a:pPr lvl="2"/>
            <a:endParaRPr lang="en-US" altLang="ja-JP" dirty="0"/>
          </a:p>
          <a:p>
            <a:r>
              <a:rPr lang="en-US" altLang="ja-JP" dirty="0" smtClean="0">
                <a:solidFill>
                  <a:schemeClr val="accent1"/>
                </a:solidFill>
              </a:rPr>
              <a:t>HF+RPA (1p1h)</a:t>
            </a:r>
          </a:p>
          <a:p>
            <a:pPr lvl="1"/>
            <a:r>
              <a:rPr lang="en-US" altLang="ja-JP" sz="2200" dirty="0" smtClean="0"/>
              <a:t>Underestimation </a:t>
            </a:r>
            <a:br>
              <a:rPr lang="en-US" altLang="ja-JP" sz="2200" dirty="0" smtClean="0"/>
            </a:br>
            <a:r>
              <a:rPr lang="en-US" altLang="ja-JP" sz="2200" dirty="0" smtClean="0"/>
              <a:t>at E</a:t>
            </a:r>
            <a:r>
              <a:rPr lang="en-US" altLang="ja-JP" sz="2200" baseline="-25000" dirty="0" smtClean="0"/>
              <a:t>x</a:t>
            </a:r>
            <a:r>
              <a:rPr lang="ja-JP" altLang="en-US" sz="2200" dirty="0"/>
              <a:t> </a:t>
            </a:r>
            <a:r>
              <a:rPr lang="en-US" altLang="ja-JP" sz="2200" dirty="0" smtClean="0"/>
              <a:t>&gt; 25 MeV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200" dirty="0" smtClean="0"/>
              <a:t>2p2h is important</a:t>
            </a:r>
          </a:p>
          <a:p>
            <a:pPr lvl="1"/>
            <a:r>
              <a:rPr lang="en-US" altLang="ja-JP" sz="22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Three peaks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200" dirty="0" smtClean="0"/>
              <a:t>E</a:t>
            </a:r>
            <a:r>
              <a:rPr lang="en-US" altLang="ja-JP" sz="2200" baseline="-25000" dirty="0" smtClean="0"/>
              <a:t>x</a:t>
            </a:r>
            <a:r>
              <a:rPr lang="en-US" altLang="ja-JP" sz="2200" dirty="0" smtClean="0"/>
              <a:t>(2</a:t>
            </a:r>
            <a:r>
              <a:rPr lang="en-US" altLang="ja-JP" sz="2200" baseline="30000" dirty="0" smtClean="0"/>
              <a:t>-</a:t>
            </a:r>
            <a:r>
              <a:rPr lang="en-US" altLang="ja-JP" sz="2200" dirty="0" smtClean="0"/>
              <a:t>) &lt; E</a:t>
            </a:r>
            <a:r>
              <a:rPr lang="en-US" altLang="ja-JP" sz="2200" baseline="-25000" dirty="0" smtClean="0"/>
              <a:t>x</a:t>
            </a:r>
            <a:r>
              <a:rPr lang="en-US" altLang="ja-JP" sz="2200" dirty="0" smtClean="0"/>
              <a:t>(1</a:t>
            </a:r>
            <a:r>
              <a:rPr lang="en-US" altLang="ja-JP" sz="2200" baseline="30000" dirty="0" smtClean="0"/>
              <a:t>-</a:t>
            </a:r>
            <a:r>
              <a:rPr lang="en-US" altLang="ja-JP" sz="2200" dirty="0" smtClean="0"/>
              <a:t>) </a:t>
            </a:r>
          </a:p>
          <a:p>
            <a:pPr marL="411480" lvl="1" indent="0">
              <a:buNone/>
            </a:pPr>
            <a:endParaRPr lang="en-US" altLang="ja-JP" sz="2000" dirty="0"/>
          </a:p>
          <a:p>
            <a:r>
              <a:rPr lang="en-US" altLang="ja-JP" dirty="0" smtClean="0">
                <a:solidFill>
                  <a:schemeClr val="accent1"/>
                </a:solidFill>
              </a:rPr>
              <a:t>Second-Order RPA</a:t>
            </a:r>
          </a:p>
          <a:p>
            <a:pPr lvl="1"/>
            <a:r>
              <a:rPr lang="en-US" altLang="ja-JP" sz="2200" dirty="0" smtClean="0"/>
              <a:t>Reasonably reproduce</a:t>
            </a:r>
            <a:br>
              <a:rPr lang="en-US" altLang="ja-JP" sz="2200" dirty="0" smtClean="0"/>
            </a:br>
            <a:r>
              <a:rPr lang="en-US" altLang="ja-JP" sz="2200" dirty="0" smtClean="0"/>
              <a:t>in the whole region</a:t>
            </a:r>
          </a:p>
          <a:p>
            <a:pPr lvl="1"/>
            <a:r>
              <a:rPr lang="en-US" altLang="ja-JP" sz="22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Three bumps</a:t>
            </a:r>
            <a:endParaRPr lang="en-US" altLang="ja-JP" sz="2200" dirty="0" smtClean="0"/>
          </a:p>
          <a:p>
            <a:pPr lvl="1"/>
            <a:endParaRPr lang="en-US" altLang="ja-JP" dirty="0" smtClean="0"/>
          </a:p>
        </p:txBody>
      </p:sp>
      <p:pic>
        <p:nvPicPr>
          <p:cNvPr id="9" name="図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18" y="6223456"/>
            <a:ext cx="8856384" cy="589388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xmlns:mc="http://schemas.openxmlformats.org/markup-compatibility/2006" xmlns:a14="http://schemas.microsoft.com/office/drawing/2010/main" val="804000" mc:Ignorable="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-1514"/>
            <a:ext cx="9144000" cy="1054250"/>
          </a:xfrm>
        </p:spPr>
        <p:txBody>
          <a:bodyPr/>
          <a:lstStyle/>
          <a:p>
            <a:r>
              <a:rPr lang="en-US" altLang="ja-JP" dirty="0" smtClean="0"/>
              <a:t>SD Strength Distributions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8094" y="6305071"/>
            <a:ext cx="558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130000"/>
              <a:buFontTx/>
              <a:buBlip>
                <a:blip r:embed="rId2"/>
              </a:buBlip>
            </a:pPr>
            <a:r>
              <a:rPr lang="en-US" altLang="ja-JP" sz="2000" dirty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978502" y="1021520"/>
            <a:ext cx="4065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K. </a:t>
            </a:r>
            <a:r>
              <a:rPr lang="en-US" altLang="ja-JP" sz="1400" i="1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Yako</a:t>
            </a:r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et al., PRC 74, 051303(R) (2006).</a:t>
            </a:r>
            <a:endParaRPr lang="ja-JP" altLang="en-US" sz="1400" i="1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11" name="図 34" descr="C:\Documents and Settings\謙太郎\デスクトップ\bsdr5b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b="40735"/>
          <a:stretch/>
        </p:blipFill>
        <p:spPr bwMode="auto">
          <a:xfrm>
            <a:off x="4214601" y="2084397"/>
            <a:ext cx="4733756" cy="344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4492978" y="5463830"/>
            <a:ext cx="4470400" cy="424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37088" y="5730876"/>
            <a:ext cx="398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ヒラギノ丸ゴ StdN W6" pitchFamily="34" charset="-128"/>
                <a:ea typeface="ヒラギノ丸ゴ StdN W6" pitchFamily="34" charset="-128"/>
              </a:rPr>
              <a:t>Excitation energy of </a:t>
            </a:r>
            <a:r>
              <a:rPr kumimoji="1" lang="en-US" altLang="ja-JP" baseline="30000" dirty="0" smtClean="0">
                <a:latin typeface="ヒラギノ丸ゴ StdN W6" pitchFamily="34" charset="-128"/>
                <a:ea typeface="ヒラギノ丸ゴ StdN W6" pitchFamily="34" charset="-128"/>
              </a:rPr>
              <a:t>90</a:t>
            </a:r>
            <a:r>
              <a:rPr kumimoji="1" lang="en-US" altLang="ja-JP" dirty="0" smtClean="0">
                <a:latin typeface="ヒラギノ丸ゴ StdN W6" pitchFamily="34" charset="-128"/>
                <a:ea typeface="ヒラギノ丸ゴ StdN W6" pitchFamily="34" charset="-128"/>
              </a:rPr>
              <a:t>Nb (MeV)</a:t>
            </a:r>
            <a:endParaRPr kumimoji="1" lang="ja-JP" altLang="en-US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rot="16200000">
            <a:off x="2676866" y="3783402"/>
            <a:ext cx="2991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ヒラギノ丸ゴ StdN W6" pitchFamily="34" charset="-128"/>
                <a:ea typeface="ヒラギノ丸ゴ StdN W6" pitchFamily="34" charset="-128"/>
              </a:rPr>
              <a:t>SD strength (fm</a:t>
            </a:r>
            <a:r>
              <a:rPr kumimoji="1" lang="en-US" altLang="ja-JP" baseline="30000" dirty="0" smtClean="0">
                <a:latin typeface="ヒラギノ丸ゴ StdN W6" pitchFamily="34" charset="-128"/>
                <a:ea typeface="ヒラギノ丸ゴ StdN W6" pitchFamily="34" charset="-128"/>
              </a:rPr>
              <a:t>2</a:t>
            </a:r>
            <a:r>
              <a:rPr kumimoji="1" lang="en-US" altLang="ja-JP" dirty="0" smtClean="0">
                <a:latin typeface="ヒラギノ丸ゴ StdN W6" pitchFamily="34" charset="-128"/>
                <a:ea typeface="ヒラギノ丸ゴ StdN W6" pitchFamily="34" charset="-128"/>
              </a:rPr>
              <a:t>/MeV)</a:t>
            </a:r>
            <a:endParaRPr kumimoji="1" lang="ja-JP" altLang="en-US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17" name="図 34" descr="C:\Documents and Settings\謙太郎\デスクトップ\bsdr5b.jp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t="91095" b="5024"/>
          <a:stretch/>
        </p:blipFill>
        <p:spPr bwMode="auto">
          <a:xfrm>
            <a:off x="4582333" y="5482521"/>
            <a:ext cx="4359424" cy="22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9563493" y="5782767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H. Sagawa et al., PRC 76, 024301 (2007).</a:t>
            </a:r>
          </a:p>
          <a:p>
            <a:pPr algn="r"/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S. </a:t>
            </a:r>
            <a:r>
              <a:rPr lang="en-US" altLang="ja-JP" sz="1400" i="1" dirty="0" err="1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Drozdz</a:t>
            </a:r>
            <a:r>
              <a:rPr lang="en-US" altLang="ja-JP" sz="1400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et al., PL B189, 271 (1987).</a:t>
            </a:r>
            <a:endParaRPr lang="ja-JP" altLang="en-US" sz="1400" i="1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13565" y="3236452"/>
            <a:ext cx="5934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2</a:t>
            </a:r>
            <a:r>
              <a:rPr kumimoji="1" lang="en-US" altLang="ja-JP" sz="2400" baseline="30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- </a:t>
            </a:r>
          </a:p>
          <a:p>
            <a:pPr algn="ctr"/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(1</a:t>
            </a:r>
            <a:r>
              <a:rPr lang="en-US" altLang="ja-JP" baseline="30000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)</a:t>
            </a:r>
            <a:endParaRPr kumimoji="1" lang="ja-JP" altLang="en-US" baseline="30000" dirty="0">
              <a:solidFill>
                <a:srgbClr xmlns:mc="http://schemas.openxmlformats.org/markup-compatibility/2006" xmlns:a14="http://schemas.microsoft.com/office/drawing/2010/main" val="00B05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139263" y="1318008"/>
            <a:ext cx="5934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1</a:t>
            </a:r>
            <a:r>
              <a:rPr kumimoji="1" lang="en-US" altLang="ja-JP" sz="2400" baseline="30000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kumimoji="1" lang="en-US" altLang="ja-JP" sz="2400" baseline="30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</a:t>
            </a:r>
          </a:p>
          <a:p>
            <a:pPr algn="ctr"/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(2</a:t>
            </a:r>
            <a:r>
              <a:rPr lang="en-US" altLang="ja-JP" baseline="300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lang="en-US" altLang="ja-JP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)</a:t>
            </a:r>
            <a:endParaRPr kumimoji="1" lang="ja-JP" altLang="en-US" baseline="30000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3" name="直線矢印​​コネクタ 12"/>
          <p:cNvCxnSpPr/>
          <p:nvPr/>
        </p:nvCxnSpPr>
        <p:spPr>
          <a:xfrm>
            <a:off x="5921570" y="3989855"/>
            <a:ext cx="0" cy="270687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​​コネクタ 23"/>
          <p:cNvCxnSpPr/>
          <p:nvPr/>
        </p:nvCxnSpPr>
        <p:spPr>
          <a:xfrm>
            <a:off x="6402658" y="2014335"/>
            <a:ext cx="0" cy="270687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515461" y="6283906"/>
            <a:ext cx="8503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Each ΔJ</a:t>
            </a:r>
            <a:r>
              <a:rPr kumimoji="1" lang="en-US" altLang="ja-JP" sz="2000" baseline="30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π</a:t>
            </a:r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(0</a:t>
            </a:r>
            <a:r>
              <a:rPr kumimoji="1" lang="en-US" altLang="ja-JP" sz="2000" baseline="30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, 1</a:t>
            </a:r>
            <a:r>
              <a:rPr kumimoji="1" lang="en-US" altLang="ja-JP" sz="2000" baseline="30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, 2</a:t>
            </a:r>
            <a:r>
              <a:rPr kumimoji="1" lang="en-US" altLang="ja-JP" sz="2000" baseline="30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) distribution </a:t>
            </a:r>
            <a:r>
              <a:rPr lang="ja-JP" altLang="en-US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→</a:t>
            </a:r>
            <a:r>
              <a:rPr kumimoji="1" lang="en-US" altLang="ja-JP" sz="20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 Inconsistent (Missing corr.?)</a:t>
            </a:r>
            <a:endParaRPr kumimoji="1" lang="ja-JP" altLang="en-US" sz="2000" dirty="0">
              <a:solidFill>
                <a:srgbClr xmlns:mc="http://schemas.openxmlformats.org/markup-compatibility/2006" xmlns:a14="http://schemas.microsoft.com/office/drawing/2010/main" val="00206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284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61841" y="1186543"/>
            <a:ext cx="8860971" cy="5671457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sz="2600" dirty="0" smtClean="0">
                <a:solidFill>
                  <a:schemeClr val="accent1"/>
                </a:solidFill>
              </a:rPr>
              <a:t>New data and analysis for </a:t>
            </a:r>
            <a:r>
              <a:rPr kumimoji="1" lang="en-US" altLang="ja-JP" sz="2600" baseline="30000" dirty="0" smtClean="0">
                <a:solidFill>
                  <a:schemeClr val="accent1"/>
                </a:solidFill>
              </a:rPr>
              <a:t>208</a:t>
            </a:r>
            <a:r>
              <a:rPr kumimoji="1" lang="en-US" altLang="ja-JP" sz="2600" dirty="0" smtClean="0">
                <a:solidFill>
                  <a:schemeClr val="accent1"/>
                </a:solidFill>
              </a:rPr>
              <a:t>Pb(</a:t>
            </a:r>
            <a:r>
              <a:rPr kumimoji="1" lang="en-US" altLang="ja-JP" sz="2600" dirty="0" err="1" smtClean="0">
                <a:solidFill>
                  <a:schemeClr val="accent1"/>
                </a:solidFill>
              </a:rPr>
              <a:t>p,n</a:t>
            </a:r>
            <a:r>
              <a:rPr kumimoji="1" lang="en-US" altLang="ja-JP" sz="2600" dirty="0" smtClean="0">
                <a:solidFill>
                  <a:schemeClr val="accent1"/>
                </a:solidFill>
              </a:rPr>
              <a:t>)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100" dirty="0" smtClean="0"/>
              <a:t>Cross section and analyzing power in θ=0.0°</a:t>
            </a:r>
            <a:r>
              <a:rPr lang="ja-JP" altLang="en-US" sz="2100" dirty="0" smtClean="0"/>
              <a:t>～</a:t>
            </a:r>
            <a:r>
              <a:rPr lang="en-US" altLang="ja-JP" sz="2100" dirty="0" smtClean="0"/>
              <a:t>13.4°</a:t>
            </a:r>
          </a:p>
          <a:p>
            <a:pPr lvl="2">
              <a:buSzPct val="130000"/>
              <a:buBlip>
                <a:blip r:embed="rId2"/>
              </a:buBlip>
            </a:pPr>
            <a:r>
              <a:rPr kumimoji="1" lang="en-US" altLang="ja-JP" sz="2100" dirty="0" smtClean="0"/>
              <a:t>Complete polarization transfer D</a:t>
            </a:r>
            <a:r>
              <a:rPr kumimoji="1" lang="en-US" altLang="ja-JP" sz="2100" baseline="-25000" dirty="0" smtClean="0"/>
              <a:t>NN</a:t>
            </a:r>
            <a:r>
              <a:rPr kumimoji="1" lang="en-US" altLang="ja-JP" sz="2100" dirty="0" smtClean="0"/>
              <a:t> and D</a:t>
            </a:r>
            <a:r>
              <a:rPr kumimoji="1" lang="en-US" altLang="ja-JP" sz="2100" baseline="-25000" dirty="0" smtClean="0"/>
              <a:t>LL</a:t>
            </a:r>
            <a:r>
              <a:rPr kumimoji="1" lang="en-US" altLang="ja-JP" sz="2100" dirty="0" smtClean="0"/>
              <a:t> at 0.0°</a:t>
            </a:r>
          </a:p>
          <a:p>
            <a:pPr lvl="2">
              <a:buSzPct val="130000"/>
              <a:buBlip>
                <a:blip r:embed="rId2"/>
              </a:buBlip>
            </a:pPr>
            <a:r>
              <a:rPr kumimoji="1" lang="en-US" altLang="ja-JP" sz="2100" dirty="0" smtClean="0"/>
              <a:t>Polarization transfer D</a:t>
            </a:r>
            <a:r>
              <a:rPr kumimoji="1" lang="en-US" altLang="ja-JP" sz="2100" baseline="-25000" dirty="0" smtClean="0"/>
              <a:t>NN</a:t>
            </a:r>
            <a:r>
              <a:rPr kumimoji="1" lang="en-US" altLang="ja-JP" sz="2100" dirty="0" smtClean="0"/>
              <a:t> at 4°,7°,10°</a:t>
            </a:r>
          </a:p>
          <a:p>
            <a:pPr lvl="1"/>
            <a:endParaRPr kumimoji="1" lang="en-US" altLang="ja-JP" sz="1600" dirty="0" smtClean="0"/>
          </a:p>
          <a:p>
            <a:r>
              <a:rPr kumimoji="1" lang="en-US" altLang="ja-JP" sz="2600" dirty="0" smtClean="0">
                <a:solidFill>
                  <a:schemeClr val="accent1"/>
                </a:solidFill>
              </a:rPr>
              <a:t>Goal</a:t>
            </a:r>
          </a:p>
          <a:p>
            <a:pPr lvl="1"/>
            <a:r>
              <a:rPr lang="en-US" altLang="ja-JP" sz="2200" dirty="0" smtClean="0"/>
              <a:t>Total and separated SD strengths of </a:t>
            </a:r>
            <a:r>
              <a:rPr lang="en-US" altLang="ja-JP" sz="2200" baseline="30000" dirty="0" smtClean="0"/>
              <a:t>208</a:t>
            </a:r>
            <a:r>
              <a:rPr lang="en-US" altLang="ja-JP" sz="2200" dirty="0" smtClean="0"/>
              <a:t>Pb(</a:t>
            </a:r>
            <a:r>
              <a:rPr lang="en-US" altLang="ja-JP" sz="2200" dirty="0" err="1" smtClean="0"/>
              <a:t>p,n</a:t>
            </a:r>
            <a:r>
              <a:rPr lang="en-US" altLang="ja-JP" sz="2200" dirty="0" smtClean="0"/>
              <a:t>)</a:t>
            </a: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2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Quenching/distribution of t</a:t>
            </a:r>
            <a:r>
              <a:rPr kumimoji="1" lang="en-US" altLang="ja-JP" sz="22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otal/separated SD strengths</a:t>
            </a:r>
          </a:p>
          <a:p>
            <a:pPr lvl="1"/>
            <a:r>
              <a:rPr lang="en-US" altLang="ja-JP" sz="2200" dirty="0" smtClean="0"/>
              <a:t>GT/IVSM strengths of </a:t>
            </a:r>
            <a:r>
              <a:rPr lang="en-US" altLang="ja-JP" sz="2200" baseline="30000" dirty="0" smtClean="0"/>
              <a:t>208</a:t>
            </a:r>
            <a:r>
              <a:rPr lang="en-US" altLang="ja-JP" sz="2200" dirty="0" smtClean="0"/>
              <a:t>Pb(</a:t>
            </a:r>
            <a:r>
              <a:rPr lang="en-US" altLang="ja-JP" sz="2200" dirty="0" err="1" smtClean="0"/>
              <a:t>p,n</a:t>
            </a:r>
            <a:r>
              <a:rPr lang="en-US" altLang="ja-JP" sz="2200" dirty="0" smtClean="0"/>
              <a:t>)</a:t>
            </a:r>
          </a:p>
          <a:p>
            <a:pPr lvl="2">
              <a:buSzPct val="130000"/>
              <a:buBlip>
                <a:blip r:embed="rId2"/>
              </a:buBlip>
            </a:pPr>
            <a:r>
              <a:rPr kumimoji="1"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First trial to separate GT from IVSM</a:t>
            </a:r>
            <a:r>
              <a:rPr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 in MDA</a:t>
            </a:r>
            <a:endParaRPr kumimoji="1" lang="en-US" altLang="ja-JP" sz="2200" dirty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  <a:p>
            <a:pPr lvl="2">
              <a:buSzPct val="130000"/>
              <a:buBlip>
                <a:blip r:embed="rId2"/>
              </a:buBlip>
            </a:pPr>
            <a:r>
              <a:rPr lang="en-US" altLang="ja-JP" sz="2200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Quenching/distribution of GT/IVSM strengths</a:t>
            </a:r>
          </a:p>
          <a:p>
            <a:endParaRPr kumimoji="1" lang="en-US" altLang="ja-JP" sz="1600" dirty="0"/>
          </a:p>
          <a:p>
            <a:r>
              <a:rPr lang="en-US" altLang="ja-JP" sz="2600" dirty="0" smtClean="0">
                <a:solidFill>
                  <a:schemeClr val="accent1"/>
                </a:solidFill>
              </a:rPr>
              <a:t>Tool</a:t>
            </a:r>
          </a:p>
          <a:p>
            <a:pPr lvl="1"/>
            <a:r>
              <a:rPr kumimoji="1" lang="en-US" altLang="ja-JP" sz="2200" dirty="0" smtClean="0"/>
              <a:t>Polarization transfer </a:t>
            </a:r>
            <a:r>
              <a:rPr lang="en-US" altLang="ja-JP" sz="2200" dirty="0" err="1" smtClean="0"/>
              <a:t>D</a:t>
            </a:r>
            <a:r>
              <a:rPr lang="en-US" altLang="ja-JP" sz="2200" baseline="-25000" dirty="0" err="1" smtClean="0"/>
              <a:t>ij</a:t>
            </a:r>
            <a:endParaRPr lang="en-US" altLang="ja-JP" sz="2200" baseline="-25000" dirty="0" smtClean="0"/>
          </a:p>
          <a:p>
            <a:pPr lvl="2">
              <a:buSzPct val="130000"/>
              <a:buBlip>
                <a:blip r:embed="rId2"/>
              </a:buBlip>
            </a:pPr>
            <a:r>
              <a:rPr kumimoji="1"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Sensitive to ΔJ</a:t>
            </a:r>
            <a:r>
              <a:rPr kumimoji="1" lang="en-US" altLang="ja-JP" sz="2200" baseline="30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π</a:t>
            </a:r>
            <a:r>
              <a:rPr kumimoji="1"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(0</a:t>
            </a:r>
            <a:r>
              <a:rPr kumimoji="1" lang="en-US" altLang="ja-JP" sz="2200" baseline="30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-</a:t>
            </a:r>
            <a:r>
              <a:rPr kumimoji="1"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, 1</a:t>
            </a:r>
            <a:r>
              <a:rPr kumimoji="1" lang="en-US" altLang="ja-JP" sz="2200" baseline="30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-</a:t>
            </a:r>
            <a:r>
              <a:rPr kumimoji="1"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, 2</a:t>
            </a:r>
            <a:r>
              <a:rPr kumimoji="1" lang="en-US" altLang="ja-JP" sz="2200" baseline="30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-</a:t>
            </a:r>
            <a:r>
              <a:rPr kumimoji="1"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) </a:t>
            </a:r>
            <a:r>
              <a:rPr lang="en-US" altLang="ja-JP" sz="2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and modes (GT, IVSM)</a:t>
            </a:r>
          </a:p>
          <a:p>
            <a:pPr lvl="1"/>
            <a:r>
              <a:rPr lang="en-US" altLang="ja-JP" sz="2200" dirty="0" err="1" smtClean="0"/>
              <a:t>Multipole</a:t>
            </a:r>
            <a:r>
              <a:rPr lang="en-US" altLang="ja-JP" sz="2200" dirty="0" smtClean="0"/>
              <a:t> Decomposition analysis</a:t>
            </a:r>
            <a:r>
              <a:rPr lang="ja-JP" altLang="en-US" sz="2200" dirty="0"/>
              <a:t> </a:t>
            </a:r>
            <a:r>
              <a:rPr lang="en-US" altLang="ja-JP" sz="2200" dirty="0" smtClean="0"/>
              <a:t>(MDA) with </a:t>
            </a:r>
            <a:r>
              <a:rPr lang="en-US" altLang="ja-JP" sz="2200" dirty="0" err="1" smtClean="0"/>
              <a:t>D</a:t>
            </a:r>
            <a:r>
              <a:rPr lang="en-US" altLang="ja-JP" sz="2200" baseline="-25000" dirty="0" err="1" smtClean="0"/>
              <a:t>ij</a:t>
            </a:r>
            <a:endParaRPr lang="en-US" altLang="ja-JP" sz="2200" baseline="-25000" dirty="0"/>
          </a:p>
          <a:p>
            <a:pPr lvl="2">
              <a:buSzPct val="130000"/>
              <a:buBlip>
                <a:blip r:embed="rId2"/>
              </a:buBlip>
            </a:pPr>
            <a:r>
              <a:rPr kumimoji="1" lang="en-US" altLang="ja-JP" sz="2200" dirty="0" smtClean="0"/>
              <a:t>Based on reliable DWIA+RPA calculations</a:t>
            </a:r>
          </a:p>
          <a:p>
            <a:pPr lvl="2"/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-1514"/>
            <a:ext cx="9144000" cy="1054250"/>
          </a:xfrm>
        </p:spPr>
        <p:txBody>
          <a:bodyPr/>
          <a:lstStyle/>
          <a:p>
            <a:r>
              <a:rPr kumimoji="1" lang="en-US" altLang="ja-JP" sz="2800" dirty="0" smtClean="0"/>
              <a:t>This “Experimental” Work for </a:t>
            </a:r>
            <a:r>
              <a:rPr kumimoji="1" lang="en-US" altLang="ja-JP" sz="2800" baseline="30000" dirty="0" smtClean="0"/>
              <a:t>208</a:t>
            </a:r>
            <a:r>
              <a:rPr kumimoji="1" lang="en-US" altLang="ja-JP" sz="2800" dirty="0" smtClean="0"/>
              <a:t>Pb(</a:t>
            </a:r>
            <a:r>
              <a:rPr kumimoji="1" lang="en-US" altLang="ja-JP" sz="2800" dirty="0" err="1" smtClean="0"/>
              <a:t>p,n</a:t>
            </a:r>
            <a:r>
              <a:rPr kumimoji="1" lang="en-US" altLang="ja-JP" sz="2800" dirty="0" smtClean="0"/>
              <a:t>)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6223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CNP_birdsey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xmlns:mc="http://schemas.openxmlformats.org/markup-compatibility/2006" xmlns:a14="http://schemas.microsoft.com/office/drawing/2010/main" val="FDFDFD" mc:Ignorable=""/>
              </a:clrFrom>
              <a:clrTo>
                <a:srgbClr xmlns:mc="http://schemas.openxmlformats.org/markup-compatibility/2006" xmlns:a14="http://schemas.microsoft.com/office/drawing/2010/main" val="FDFDFD" mc:Ignorable="">
                  <a:alpha val="0"/>
                </a:srgbClr>
              </a:clrTo>
            </a:clrChange>
          </a:blip>
          <a:srcRect l="285" r="8960" b="28400"/>
          <a:stretch>
            <a:fillRect/>
          </a:stretch>
        </p:blipFill>
        <p:spPr bwMode="auto">
          <a:xfrm>
            <a:off x="747488" y="2110898"/>
            <a:ext cx="8258175" cy="346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reeform 9"/>
          <p:cNvSpPr>
            <a:spLocks noChangeAspect="1"/>
          </p:cNvSpPr>
          <p:nvPr/>
        </p:nvSpPr>
        <p:spPr bwMode="auto">
          <a:xfrm>
            <a:off x="2234976" y="2080736"/>
            <a:ext cx="6840537" cy="3449637"/>
          </a:xfrm>
          <a:custGeom>
            <a:avLst/>
            <a:gdLst>
              <a:gd name="T0" fmla="*/ 0 w 4735"/>
              <a:gd name="T1" fmla="*/ 2147483647 h 2388"/>
              <a:gd name="T2" fmla="*/ 2147483647 w 4735"/>
              <a:gd name="T3" fmla="*/ 2147483647 h 2388"/>
              <a:gd name="T4" fmla="*/ 2147483647 w 4735"/>
              <a:gd name="T5" fmla="*/ 2147483647 h 2388"/>
              <a:gd name="T6" fmla="*/ 2147483647 w 4735"/>
              <a:gd name="T7" fmla="*/ 2147483647 h 2388"/>
              <a:gd name="T8" fmla="*/ 2147483647 w 4735"/>
              <a:gd name="T9" fmla="*/ 2147483647 h 2388"/>
              <a:gd name="T10" fmla="*/ 2147483647 w 4735"/>
              <a:gd name="T11" fmla="*/ 2147483647 h 2388"/>
              <a:gd name="T12" fmla="*/ 2147483647 w 4735"/>
              <a:gd name="T13" fmla="*/ 2147483647 h 2388"/>
              <a:gd name="T14" fmla="*/ 2147483647 w 4735"/>
              <a:gd name="T15" fmla="*/ 2147483647 h 2388"/>
              <a:gd name="T16" fmla="*/ 2147483647 w 4735"/>
              <a:gd name="T17" fmla="*/ 2147483647 h 2388"/>
              <a:gd name="T18" fmla="*/ 2147483647 w 4735"/>
              <a:gd name="T19" fmla="*/ 2147483647 h 2388"/>
              <a:gd name="T20" fmla="*/ 2147483647 w 4735"/>
              <a:gd name="T21" fmla="*/ 2147483647 h 2388"/>
              <a:gd name="T22" fmla="*/ 2147483647 w 4735"/>
              <a:gd name="T23" fmla="*/ 2147483647 h 2388"/>
              <a:gd name="T24" fmla="*/ 2147483647 w 4735"/>
              <a:gd name="T25" fmla="*/ 2147483647 h 2388"/>
              <a:gd name="T26" fmla="*/ 2147483647 w 4735"/>
              <a:gd name="T27" fmla="*/ 2147483647 h 2388"/>
              <a:gd name="T28" fmla="*/ 2147483647 w 4735"/>
              <a:gd name="T29" fmla="*/ 2147483647 h 2388"/>
              <a:gd name="T30" fmla="*/ 2147483647 w 4735"/>
              <a:gd name="T31" fmla="*/ 2147483647 h 2388"/>
              <a:gd name="T32" fmla="*/ 2147483647 w 4735"/>
              <a:gd name="T33" fmla="*/ 2147483647 h 2388"/>
              <a:gd name="T34" fmla="*/ 2147483647 w 4735"/>
              <a:gd name="T35" fmla="*/ 2147483647 h 2388"/>
              <a:gd name="T36" fmla="*/ 2147483647 w 4735"/>
              <a:gd name="T37" fmla="*/ 2147483647 h 2388"/>
              <a:gd name="T38" fmla="*/ 2147483647 w 4735"/>
              <a:gd name="T39" fmla="*/ 2147483647 h 2388"/>
              <a:gd name="T40" fmla="*/ 2147483647 w 4735"/>
              <a:gd name="T41" fmla="*/ 2147483647 h 2388"/>
              <a:gd name="T42" fmla="*/ 2147483647 w 4735"/>
              <a:gd name="T43" fmla="*/ 2147483647 h 2388"/>
              <a:gd name="T44" fmla="*/ 2147483647 w 4735"/>
              <a:gd name="T45" fmla="*/ 0 h 2388"/>
              <a:gd name="T46" fmla="*/ 2147483647 w 4735"/>
              <a:gd name="T47" fmla="*/ 2147483647 h 2388"/>
              <a:gd name="T48" fmla="*/ 2147483647 w 4735"/>
              <a:gd name="T49" fmla="*/ 2147483647 h 2388"/>
              <a:gd name="T50" fmla="*/ 2147483647 w 4735"/>
              <a:gd name="T51" fmla="*/ 2147483647 h 2388"/>
              <a:gd name="T52" fmla="*/ 2147483647 w 4735"/>
              <a:gd name="T53" fmla="*/ 2147483647 h 2388"/>
              <a:gd name="T54" fmla="*/ 2147483647 w 4735"/>
              <a:gd name="T55" fmla="*/ 2147483647 h 2388"/>
              <a:gd name="T56" fmla="*/ 2147483647 w 4735"/>
              <a:gd name="T57" fmla="*/ 2147483647 h 2388"/>
              <a:gd name="T58" fmla="*/ 2147483647 w 4735"/>
              <a:gd name="T59" fmla="*/ 2147483647 h 2388"/>
              <a:gd name="T60" fmla="*/ 2147483647 w 4735"/>
              <a:gd name="T61" fmla="*/ 2147483647 h 2388"/>
              <a:gd name="T62" fmla="*/ 0 w 4735"/>
              <a:gd name="T63" fmla="*/ 2147483647 h 2388"/>
              <a:gd name="T64" fmla="*/ 0 w 4735"/>
              <a:gd name="T65" fmla="*/ 2147483647 h 2388"/>
              <a:gd name="T66" fmla="*/ 0 w 4735"/>
              <a:gd name="T67" fmla="*/ 2147483647 h 238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735"/>
              <a:gd name="T103" fmla="*/ 0 h 2388"/>
              <a:gd name="T104" fmla="*/ 4735 w 4735"/>
              <a:gd name="T105" fmla="*/ 2388 h 238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735" h="2388">
                <a:moveTo>
                  <a:pt x="0" y="1620"/>
                </a:moveTo>
                <a:lnTo>
                  <a:pt x="1316" y="754"/>
                </a:lnTo>
                <a:lnTo>
                  <a:pt x="1386" y="800"/>
                </a:lnTo>
                <a:lnTo>
                  <a:pt x="1583" y="660"/>
                </a:lnTo>
                <a:lnTo>
                  <a:pt x="2529" y="1241"/>
                </a:lnTo>
                <a:lnTo>
                  <a:pt x="2763" y="1035"/>
                </a:lnTo>
                <a:lnTo>
                  <a:pt x="2815" y="1035"/>
                </a:lnTo>
                <a:lnTo>
                  <a:pt x="3278" y="1302"/>
                </a:lnTo>
                <a:lnTo>
                  <a:pt x="3189" y="1381"/>
                </a:lnTo>
                <a:lnTo>
                  <a:pt x="3489" y="1564"/>
                </a:lnTo>
                <a:lnTo>
                  <a:pt x="3522" y="1718"/>
                </a:lnTo>
                <a:lnTo>
                  <a:pt x="3761" y="1686"/>
                </a:lnTo>
                <a:lnTo>
                  <a:pt x="4107" y="1283"/>
                </a:lnTo>
                <a:lnTo>
                  <a:pt x="3644" y="1030"/>
                </a:lnTo>
                <a:lnTo>
                  <a:pt x="3423" y="1236"/>
                </a:lnTo>
                <a:lnTo>
                  <a:pt x="3372" y="1217"/>
                </a:lnTo>
                <a:lnTo>
                  <a:pt x="3339" y="1241"/>
                </a:lnTo>
                <a:lnTo>
                  <a:pt x="2852" y="950"/>
                </a:lnTo>
                <a:lnTo>
                  <a:pt x="2983" y="843"/>
                </a:lnTo>
                <a:lnTo>
                  <a:pt x="2496" y="557"/>
                </a:lnTo>
                <a:lnTo>
                  <a:pt x="2192" y="782"/>
                </a:lnTo>
                <a:lnTo>
                  <a:pt x="1424" y="323"/>
                </a:lnTo>
                <a:lnTo>
                  <a:pt x="1920" y="0"/>
                </a:lnTo>
                <a:lnTo>
                  <a:pt x="4735" y="726"/>
                </a:lnTo>
                <a:lnTo>
                  <a:pt x="4725" y="2388"/>
                </a:lnTo>
                <a:lnTo>
                  <a:pt x="3718" y="2369"/>
                </a:lnTo>
                <a:lnTo>
                  <a:pt x="3039" y="2210"/>
                </a:lnTo>
                <a:lnTo>
                  <a:pt x="2061" y="1695"/>
                </a:lnTo>
                <a:lnTo>
                  <a:pt x="1119" y="2360"/>
                </a:lnTo>
                <a:lnTo>
                  <a:pt x="422" y="1770"/>
                </a:lnTo>
                <a:lnTo>
                  <a:pt x="253" y="1854"/>
                </a:lnTo>
                <a:lnTo>
                  <a:pt x="0" y="1625"/>
                </a:lnTo>
                <a:lnTo>
                  <a:pt x="0" y="1629"/>
                </a:lnTo>
                <a:lnTo>
                  <a:pt x="0" y="1620"/>
                </a:lnTo>
                <a:close/>
              </a:path>
            </a:pathLst>
          </a:custGeom>
          <a:solidFill>
            <a:schemeClr val="bg1">
              <a:alpha val="65097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4" name="Line 4"/>
          <p:cNvSpPr>
            <a:spLocks noChangeAspect="1" noChangeShapeType="1"/>
          </p:cNvSpPr>
          <p:nvPr/>
        </p:nvSpPr>
        <p:spPr bwMode="auto">
          <a:xfrm>
            <a:off x="1054229" y="4076489"/>
            <a:ext cx="94377" cy="85948"/>
          </a:xfrm>
          <a:prstGeom prst="line">
            <a:avLst/>
          </a:prstGeom>
          <a:noFill/>
          <a:ln w="127000">
            <a:solidFill>
              <a:srgbClr xmlns:mc="http://schemas.openxmlformats.org/markup-compatibility/2006" xmlns:a14="http://schemas.microsoft.com/office/drawing/2010/main" val="663300" mc:Ignorable="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Rectangle 6"/>
          <p:cNvSpPr>
            <a:spLocks noChangeAspect="1" noChangeArrowheads="1"/>
          </p:cNvSpPr>
          <p:nvPr/>
        </p:nvSpPr>
        <p:spPr bwMode="auto">
          <a:xfrm>
            <a:off x="237067" y="1155222"/>
            <a:ext cx="1997909" cy="305715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Line 10"/>
          <p:cNvSpPr>
            <a:spLocks noChangeAspect="1" noChangeShapeType="1"/>
          </p:cNvSpPr>
          <p:nvPr/>
        </p:nvSpPr>
        <p:spPr bwMode="auto">
          <a:xfrm flipH="1">
            <a:off x="7521351" y="2906236"/>
            <a:ext cx="577850" cy="928687"/>
          </a:xfrm>
          <a:prstGeom prst="line">
            <a:avLst/>
          </a:prstGeom>
          <a:noFill/>
          <a:ln w="127000">
            <a:solidFill>
              <a:srgbClr xmlns:mc="http://schemas.openxmlformats.org/markup-compatibility/2006" xmlns:a14="http://schemas.microsoft.com/office/drawing/2010/main" val="660066" mc:Ignorable="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Rectangle 12"/>
          <p:cNvSpPr>
            <a:spLocks noChangeAspect="1" noChangeArrowheads="1"/>
          </p:cNvSpPr>
          <p:nvPr/>
        </p:nvSpPr>
        <p:spPr bwMode="auto">
          <a:xfrm>
            <a:off x="7180038" y="1585436"/>
            <a:ext cx="1776413" cy="14319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660066" mc:Ignorable="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20" name="Picture 13" descr="スキャン00100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xmlns:mc="http://schemas.openxmlformats.org/markup-compatibility/2006" xmlns:a14="http://schemas.microsoft.com/office/drawing/2010/main" val="B2958B" mc:Ignorable=""/>
              </a:clrFrom>
              <a:clrTo>
                <a:srgbClr xmlns:mc="http://schemas.openxmlformats.org/markup-compatibility/2006" xmlns:a14="http://schemas.microsoft.com/office/drawing/2010/main" val="B2958B" mc:Ignorable="">
                  <a:alpha val="0"/>
                </a:srgbClr>
              </a:clrTo>
            </a:clrChange>
            <a:lum bright="6000" contrast="24000"/>
          </a:blip>
          <a:srcRect l="7269" t="20607" r="47337" b="56546"/>
          <a:stretch>
            <a:fillRect/>
          </a:stretch>
        </p:blipFill>
        <p:spPr bwMode="auto">
          <a:xfrm>
            <a:off x="7226076" y="1607661"/>
            <a:ext cx="1697037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14"/>
          <p:cNvSpPr txBox="1">
            <a:spLocks noChangeAspect="1" noChangeArrowheads="1"/>
          </p:cNvSpPr>
          <p:nvPr/>
        </p:nvSpPr>
        <p:spPr bwMode="auto">
          <a:xfrm>
            <a:off x="7208613" y="2743295"/>
            <a:ext cx="19207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prstClr val="white"/>
                </a:solidFill>
                <a:latin typeface="ヒラギノ丸ゴ StdN W6" pitchFamily="34" charset="-128"/>
                <a:ea typeface="ヒラギノ丸ゴ StdN W6" pitchFamily="34" charset="-128"/>
              </a:rPr>
              <a:t>AVF Cyclotron</a:t>
            </a:r>
            <a:r>
              <a:rPr lang="ja-JP" altLang="en-US" sz="1600" dirty="0">
                <a:solidFill>
                  <a:prstClr val="black"/>
                </a:solidFill>
              </a:rPr>
              <a:t>　</a:t>
            </a:r>
          </a:p>
        </p:txBody>
      </p:sp>
      <p:sp>
        <p:nvSpPr>
          <p:cNvPr id="22" name="Line 15"/>
          <p:cNvSpPr>
            <a:spLocks noChangeAspect="1" noChangeShapeType="1"/>
          </p:cNvSpPr>
          <p:nvPr/>
        </p:nvSpPr>
        <p:spPr bwMode="auto">
          <a:xfrm flipH="1">
            <a:off x="5946551" y="2763361"/>
            <a:ext cx="204787" cy="474662"/>
          </a:xfrm>
          <a:prstGeom prst="line">
            <a:avLst/>
          </a:prstGeom>
          <a:noFill/>
          <a:ln w="127000">
            <a:solidFill>
              <a:srgbClr xmlns:mc="http://schemas.openxmlformats.org/markup-compatibility/2006" xmlns:a14="http://schemas.microsoft.com/office/drawing/2010/main" val="006600" mc:Ignorable="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" name="Line 20"/>
          <p:cNvSpPr>
            <a:spLocks noChangeAspect="1" noChangeShapeType="1"/>
          </p:cNvSpPr>
          <p:nvPr/>
        </p:nvSpPr>
        <p:spPr bwMode="auto">
          <a:xfrm>
            <a:off x="3763738" y="2274411"/>
            <a:ext cx="609600" cy="557212"/>
          </a:xfrm>
          <a:prstGeom prst="line">
            <a:avLst/>
          </a:prstGeom>
          <a:noFill/>
          <a:ln w="127000">
            <a:solidFill>
              <a:srgbClr xmlns:mc="http://schemas.openxmlformats.org/markup-compatibility/2006" xmlns:a14="http://schemas.microsoft.com/office/drawing/2010/main" val="000066" mc:Ignorable="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Rectangle 22"/>
          <p:cNvSpPr>
            <a:spLocks noChangeAspect="1" noChangeArrowheads="1"/>
          </p:cNvSpPr>
          <p:nvPr/>
        </p:nvSpPr>
        <p:spPr bwMode="auto">
          <a:xfrm>
            <a:off x="2765201" y="1098073"/>
            <a:ext cx="2481262" cy="130651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0066" mc:Ignorable="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9" name="Text Box 24"/>
          <p:cNvSpPr txBox="1">
            <a:spLocks noChangeAspect="1" noChangeArrowheads="1"/>
          </p:cNvSpPr>
          <p:nvPr/>
        </p:nvSpPr>
        <p:spPr bwMode="auto">
          <a:xfrm>
            <a:off x="2745389" y="2101945"/>
            <a:ext cx="25298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prstClr val="white"/>
                </a:solidFill>
                <a:latin typeface="ヒラギノ丸ゴ StdN W6" pitchFamily="34" charset="-128"/>
                <a:ea typeface="ヒラギノ丸ゴ StdN W6" pitchFamily="34" charset="-128"/>
              </a:rPr>
              <a:t>Beam Swinger System</a:t>
            </a:r>
            <a:endParaRPr lang="ja-JP" altLang="en-US" sz="1600" dirty="0">
              <a:solidFill>
                <a:prstClr val="white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37" name="Rectangle 17"/>
          <p:cNvSpPr>
            <a:spLocks noChangeAspect="1" noChangeArrowheads="1"/>
          </p:cNvSpPr>
          <p:nvPr/>
        </p:nvSpPr>
        <p:spPr bwMode="auto">
          <a:xfrm>
            <a:off x="5298851" y="1371123"/>
            <a:ext cx="1816100" cy="146843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6600" mc:Ignorable="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38" name="Picture 18" descr="ri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8538" y="1407636"/>
            <a:ext cx="17335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19"/>
          <p:cNvSpPr txBox="1">
            <a:spLocks noChangeAspect="1" noChangeArrowheads="1"/>
          </p:cNvSpPr>
          <p:nvPr/>
        </p:nvSpPr>
        <p:spPr bwMode="auto">
          <a:xfrm>
            <a:off x="5338348" y="2548032"/>
            <a:ext cx="17395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prstClr val="white"/>
                </a:solidFill>
                <a:latin typeface="ヒラギノ丸ゴ StdN W6" pitchFamily="34" charset="-128"/>
                <a:ea typeface="ヒラギノ丸ゴ StdN W6" pitchFamily="34" charset="-128"/>
              </a:rPr>
              <a:t>Ring Cyclotron</a:t>
            </a:r>
            <a:endParaRPr lang="ja-JP" altLang="en-US" sz="1600" dirty="0">
              <a:solidFill>
                <a:prstClr val="white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40" name="Line 51"/>
          <p:cNvSpPr>
            <a:spLocks noChangeAspect="1" noChangeShapeType="1"/>
          </p:cNvSpPr>
          <p:nvPr/>
        </p:nvSpPr>
        <p:spPr bwMode="auto">
          <a:xfrm rot="3300000" flipV="1">
            <a:off x="6164038" y="3655536"/>
            <a:ext cx="706437" cy="992188"/>
          </a:xfrm>
          <a:prstGeom prst="line">
            <a:avLst/>
          </a:prstGeom>
          <a:noFill/>
          <a:ln w="50800">
            <a:solidFill>
              <a:srgbClr xmlns:mc="http://schemas.openxmlformats.org/markup-compatibility/2006" xmlns:a14="http://schemas.microsoft.com/office/drawing/2010/main" val="993366" mc:Ignorable="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" name="Line 53"/>
          <p:cNvSpPr>
            <a:spLocks noChangeAspect="1" noChangeShapeType="1"/>
          </p:cNvSpPr>
          <p:nvPr/>
        </p:nvSpPr>
        <p:spPr bwMode="auto">
          <a:xfrm rot="3480000" flipV="1">
            <a:off x="6181501" y="3460273"/>
            <a:ext cx="615950" cy="1076325"/>
          </a:xfrm>
          <a:prstGeom prst="line">
            <a:avLst/>
          </a:prstGeom>
          <a:noFill/>
          <a:ln w="50800">
            <a:solidFill>
              <a:srgbClr xmlns:mc="http://schemas.openxmlformats.org/markup-compatibility/2006" xmlns:a14="http://schemas.microsoft.com/office/drawing/2010/main" val="993366" mc:Ignorable="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" name="Line 56"/>
          <p:cNvSpPr>
            <a:spLocks noChangeAspect="1" noChangeShapeType="1"/>
          </p:cNvSpPr>
          <p:nvPr/>
        </p:nvSpPr>
        <p:spPr bwMode="auto">
          <a:xfrm flipV="1">
            <a:off x="4706713" y="3136423"/>
            <a:ext cx="111125" cy="379413"/>
          </a:xfrm>
          <a:prstGeom prst="line">
            <a:avLst/>
          </a:prstGeom>
          <a:noFill/>
          <a:ln w="50800">
            <a:solidFill>
              <a:srgbClr xmlns:mc="http://schemas.openxmlformats.org/markup-compatibility/2006" xmlns:a14="http://schemas.microsoft.com/office/drawing/2010/main" val="6600CC" mc:Ignorable="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" name="Line 57"/>
          <p:cNvSpPr>
            <a:spLocks noChangeAspect="1" noChangeShapeType="1"/>
          </p:cNvSpPr>
          <p:nvPr/>
        </p:nvSpPr>
        <p:spPr bwMode="auto">
          <a:xfrm flipH="1" flipV="1">
            <a:off x="4430488" y="2960211"/>
            <a:ext cx="50800" cy="519112"/>
          </a:xfrm>
          <a:prstGeom prst="line">
            <a:avLst/>
          </a:prstGeom>
          <a:noFill/>
          <a:ln w="50800">
            <a:solidFill>
              <a:srgbClr xmlns:mc="http://schemas.openxmlformats.org/markup-compatibility/2006" xmlns:a14="http://schemas.microsoft.com/office/drawing/2010/main" val="6600CC" mc:Ignorable="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" name="Text Box 50"/>
          <p:cNvSpPr txBox="1">
            <a:spLocks noChangeAspect="1" noChangeArrowheads="1"/>
          </p:cNvSpPr>
          <p:nvPr/>
        </p:nvSpPr>
        <p:spPr bwMode="auto">
          <a:xfrm>
            <a:off x="4713063" y="3909536"/>
            <a:ext cx="1661032" cy="338554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993366" mc:Ignorable="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prstClr val="white"/>
                </a:solidFill>
                <a:latin typeface="ヒラギノ丸ゴ StdN W6" pitchFamily="34" charset="-128"/>
                <a:ea typeface="ヒラギノ丸ゴ StdN W6" pitchFamily="34" charset="-128"/>
              </a:rPr>
              <a:t>SOL1 &amp; SOL2</a:t>
            </a:r>
          </a:p>
        </p:txBody>
      </p:sp>
      <p:sp>
        <p:nvSpPr>
          <p:cNvPr id="45" name="Text Box 55"/>
          <p:cNvSpPr txBox="1">
            <a:spLocks noChangeAspect="1" noChangeArrowheads="1"/>
          </p:cNvSpPr>
          <p:nvPr/>
        </p:nvSpPr>
        <p:spPr bwMode="auto">
          <a:xfrm>
            <a:off x="3812951" y="3431698"/>
            <a:ext cx="1645002" cy="338554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6600CC" mc:Ignorable="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prstClr val="white"/>
                </a:solidFill>
                <a:latin typeface="ヒラギノ丸ゴ StdN W6" pitchFamily="34" charset="-128"/>
                <a:ea typeface="ヒラギノ丸ゴ StdN W6" pitchFamily="34" charset="-128"/>
              </a:rPr>
              <a:t>BLP1 &amp; BLP2</a:t>
            </a:r>
          </a:p>
        </p:txBody>
      </p:sp>
      <p:graphicFrame>
        <p:nvGraphicFramePr>
          <p:cNvPr id="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0589680"/>
              </p:ext>
            </p:extLst>
          </p:nvPr>
        </p:nvGraphicFramePr>
        <p:xfrm>
          <a:off x="2808063" y="1150461"/>
          <a:ext cx="2336800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1" name="Image" r:id="rId6" imgW="13168254" imgH="5600000" progId="">
                  <p:embed/>
                </p:oleObj>
              </mc:Choice>
              <mc:Fallback>
                <p:oleObj name="Image" r:id="rId6" imgW="13168254" imgH="56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6000" contrast="4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258" r="601"/>
                      <a:stretch>
                        <a:fillRect/>
                      </a:stretch>
                    </p:blipFill>
                    <p:spPr bwMode="auto">
                      <a:xfrm>
                        <a:off x="2808063" y="1150461"/>
                        <a:ext cx="2336800" cy="99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テキスト ボックス 35"/>
          <p:cNvSpPr txBox="1">
            <a:spLocks noChangeArrowheads="1"/>
          </p:cNvSpPr>
          <p:nvPr/>
        </p:nvSpPr>
        <p:spPr bwMode="auto">
          <a:xfrm>
            <a:off x="6599848" y="988553"/>
            <a:ext cx="24208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i="1" dirty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Thanks to M. </a:t>
            </a:r>
            <a:r>
              <a:rPr lang="en-US" altLang="ja-JP" sz="1600" i="1" dirty="0" err="1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ヒラギノ丸ゴ StdN W6" pitchFamily="34" charset="-128"/>
                <a:ea typeface="ヒラギノ丸ゴ StdN W6" pitchFamily="34" charset="-128"/>
              </a:rPr>
              <a:t>Dozono</a:t>
            </a:r>
            <a:endParaRPr lang="ja-JP" altLang="en-US" sz="1600" i="1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0" y="5003758"/>
            <a:ext cx="5066103" cy="1854242"/>
          </a:xfrm>
        </p:spPr>
        <p:txBody>
          <a:bodyPr>
            <a:normAutofit/>
          </a:bodyPr>
          <a:lstStyle/>
          <a:p>
            <a:r>
              <a:rPr lang="en-US" altLang="ja-JP" sz="2000" dirty="0" smtClean="0">
                <a:solidFill>
                  <a:schemeClr val="accent1"/>
                </a:solidFill>
              </a:rPr>
              <a:t>300MeV polarized protons</a:t>
            </a:r>
          </a:p>
          <a:p>
            <a:pPr lvl="1"/>
            <a:r>
              <a:rPr lang="en-US" altLang="ja-JP" sz="1800" dirty="0" smtClean="0"/>
              <a:t>Smallest distortion</a:t>
            </a:r>
          </a:p>
          <a:p>
            <a:r>
              <a:rPr lang="en-US" altLang="ja-JP" sz="2000" dirty="0" smtClean="0">
                <a:solidFill>
                  <a:schemeClr val="accent1"/>
                </a:solidFill>
              </a:rPr>
              <a:t>Beam Polarization</a:t>
            </a:r>
          </a:p>
          <a:p>
            <a:pPr lvl="1"/>
            <a:r>
              <a:rPr lang="en-US" altLang="ja-JP" sz="1800" dirty="0" smtClean="0"/>
              <a:t>Controlled by two solenoids</a:t>
            </a:r>
          </a:p>
          <a:p>
            <a:pPr lvl="1"/>
            <a:r>
              <a:rPr lang="en-US" altLang="ja-JP" sz="1800" dirty="0" smtClean="0"/>
              <a:t>Measured by two BLPs (</a:t>
            </a:r>
            <a:r>
              <a:rPr lang="en-US" altLang="ja-JP" sz="1800" dirty="0" err="1" smtClean="0"/>
              <a:t>p+p</a:t>
            </a:r>
            <a:r>
              <a:rPr lang="en-US" altLang="ja-JP" sz="1800" dirty="0" smtClean="0"/>
              <a:t>)</a:t>
            </a:r>
            <a:endParaRPr lang="en-US" altLang="ja-JP" sz="1800" dirty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-1514"/>
            <a:ext cx="9144000" cy="1054250"/>
          </a:xfrm>
        </p:spPr>
        <p:txBody>
          <a:bodyPr/>
          <a:lstStyle/>
          <a:p>
            <a:r>
              <a:rPr lang="en-US" altLang="ja-JP" sz="2800" dirty="0" smtClean="0"/>
              <a:t>Research Center for Nuclear Physics</a:t>
            </a:r>
            <a:br>
              <a:rPr lang="en-US" altLang="ja-JP" sz="2800" dirty="0" smtClean="0"/>
            </a:br>
            <a:r>
              <a:rPr lang="en-US" altLang="ja-JP" sz="2400" i="1" dirty="0" smtClean="0"/>
              <a:t>Ring Cyclotron Facility</a:t>
            </a:r>
            <a:endParaRPr kumimoji="1" lang="ja-JP" altLang="en-US" sz="3200" i="1" baseline="30000" dirty="0"/>
          </a:p>
        </p:txBody>
      </p:sp>
      <p:sp>
        <p:nvSpPr>
          <p:cNvPr id="50" name="コンテンツ プレースホルダー 1"/>
          <p:cNvSpPr txBox="1">
            <a:spLocks/>
          </p:cNvSpPr>
          <p:nvPr/>
        </p:nvSpPr>
        <p:spPr>
          <a:xfrm>
            <a:off x="4246046" y="5017247"/>
            <a:ext cx="5066103" cy="1854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25000"/>
              <a:buFontTx/>
              <a:buBlip>
                <a:blip r:embed="rId8"/>
              </a:buBlip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Tx/>
              <a:buBlip>
                <a:blip r:embed="rId8"/>
              </a:buBlip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Tx/>
              <a:buBlip>
                <a:blip r:embed="rId8"/>
              </a:buBlip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Tx/>
              <a:buBlip>
                <a:blip r:embed="rId8"/>
              </a:buBlip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Tx/>
              <a:buBlip>
                <a:blip r:embed="rId8"/>
              </a:buBlip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 StdN W5" pitchFamily="34" charset="-128"/>
                <a:ea typeface="ヒラギノ角ゴ StdN W5" pitchFamily="34" charset="-128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solidFill>
                  <a:schemeClr val="accent1"/>
                </a:solidFill>
              </a:rPr>
              <a:t>Beam Swinger</a:t>
            </a:r>
          </a:p>
          <a:p>
            <a:pPr lvl="1"/>
            <a:r>
              <a:rPr lang="el-GR" altLang="ja-JP" sz="2000" dirty="0" smtClean="0"/>
              <a:t>θ</a:t>
            </a:r>
            <a:r>
              <a:rPr lang="en-US" altLang="ja-JP" sz="2000" dirty="0" smtClean="0"/>
              <a:t>=0°</a:t>
            </a:r>
            <a:r>
              <a:rPr lang="ja-JP" altLang="en-US" sz="2000" dirty="0" smtClean="0"/>
              <a:t>～</a:t>
            </a:r>
            <a:r>
              <a:rPr lang="en-US" altLang="ja-JP" sz="2000" dirty="0" smtClean="0"/>
              <a:t>13°</a:t>
            </a:r>
          </a:p>
          <a:p>
            <a:r>
              <a:rPr lang="en-US" altLang="ja-JP" sz="2000" dirty="0" smtClean="0">
                <a:solidFill>
                  <a:schemeClr val="accent1"/>
                </a:solidFill>
              </a:rPr>
              <a:t>Neutron measurement</a:t>
            </a:r>
          </a:p>
          <a:p>
            <a:pPr lvl="1"/>
            <a:r>
              <a:rPr lang="en-US" altLang="ja-JP" sz="1800" dirty="0" smtClean="0"/>
              <a:t>NPOL2 with 100m TOF</a:t>
            </a:r>
          </a:p>
          <a:p>
            <a:pPr lvl="1"/>
            <a:r>
              <a:rPr lang="en-US" altLang="ja-JP" sz="1800" dirty="0" err="1" smtClean="0"/>
              <a:t>D</a:t>
            </a:r>
            <a:r>
              <a:rPr lang="en-US" altLang="ja-JP" sz="1800" baseline="-25000" dirty="0" err="1" smtClean="0"/>
              <a:t>ij</a:t>
            </a:r>
            <a:r>
              <a:rPr lang="en-US" altLang="ja-JP" sz="1800" dirty="0" smtClean="0"/>
              <a:t> measurement with NSR</a:t>
            </a:r>
          </a:p>
        </p:txBody>
      </p:sp>
      <p:pic>
        <p:nvPicPr>
          <p:cNvPr id="47" name="図 12" descr="nde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15" y="1213129"/>
            <a:ext cx="185166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cxnSp>
        <p:nvCxnSpPr>
          <p:cNvPr id="5" name="直線矢印​​コネクタ 4"/>
          <p:cNvCxnSpPr/>
          <p:nvPr/>
        </p:nvCxnSpPr>
        <p:spPr>
          <a:xfrm>
            <a:off x="1101417" y="3770252"/>
            <a:ext cx="47190" cy="1179430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8"/>
          <p:cNvSpPr txBox="1">
            <a:spLocks noChangeAspect="1" noChangeArrowheads="1"/>
          </p:cNvSpPr>
          <p:nvPr/>
        </p:nvSpPr>
        <p:spPr bwMode="auto">
          <a:xfrm>
            <a:off x="519290" y="3627599"/>
            <a:ext cx="13941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1600" dirty="0" smtClean="0">
                <a:solidFill>
                  <a:prstClr val="white"/>
                </a:solidFill>
                <a:latin typeface="ヒラギノ丸ゴ StdN W6" pitchFamily="34" charset="-128"/>
                <a:ea typeface="ヒラギノ丸ゴ StdN W6" pitchFamily="34" charset="-128"/>
              </a:rPr>
              <a:t>NPOL2 in </a:t>
            </a:r>
            <a:br>
              <a:rPr lang="en-US" altLang="ja-JP" sz="1600" dirty="0" smtClean="0">
                <a:solidFill>
                  <a:prstClr val="white"/>
                </a:solidFill>
                <a:latin typeface="ヒラギノ丸ゴ StdN W6" pitchFamily="34" charset="-128"/>
                <a:ea typeface="ヒラギノ丸ゴ StdN W6" pitchFamily="34" charset="-128"/>
              </a:rPr>
            </a:br>
            <a:r>
              <a:rPr lang="en-US" altLang="ja-JP" sz="1600" dirty="0" smtClean="0">
                <a:solidFill>
                  <a:prstClr val="white"/>
                </a:solidFill>
                <a:latin typeface="ヒラギノ丸ゴ StdN W6" pitchFamily="34" charset="-128"/>
                <a:ea typeface="ヒラギノ丸ゴ StdN W6" pitchFamily="34" charset="-128"/>
              </a:rPr>
              <a:t>TOF Tunnel</a:t>
            </a:r>
            <a:endParaRPr lang="ja-JP" altLang="en-US" sz="1600" dirty="0">
              <a:solidFill>
                <a:prstClr val="white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910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ハードカバー">
  <a:themeElements>
    <a:clrScheme name="ハードカバー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10/main" val="895D1D" mc:Ignorable=""/>
      </a:dk2>
      <a:lt2>
        <a:srgbClr xmlns:mc="http://schemas.openxmlformats.org/markup-compatibility/2006" xmlns:a14="http://schemas.microsoft.com/office/drawing/2010/main" val="ECE9C6" mc:Ignorable=""/>
      </a:lt2>
      <a:accent1>
        <a:srgbClr xmlns:mc="http://schemas.openxmlformats.org/markup-compatibility/2006" xmlns:a14="http://schemas.microsoft.com/office/drawing/2010/main" val="873624" mc:Ignorable=""/>
      </a:accent1>
      <a:accent2>
        <a:srgbClr xmlns:mc="http://schemas.openxmlformats.org/markup-compatibility/2006" xmlns:a14="http://schemas.microsoft.com/office/drawing/2010/main" val="D6862D" mc:Ignorable=""/>
      </a:accent2>
      <a:accent3>
        <a:srgbClr xmlns:mc="http://schemas.openxmlformats.org/markup-compatibility/2006" xmlns:a14="http://schemas.microsoft.com/office/drawing/2010/main" val="D0BE40" mc:Ignorable=""/>
      </a:accent3>
      <a:accent4>
        <a:srgbClr xmlns:mc="http://schemas.openxmlformats.org/markup-compatibility/2006" xmlns:a14="http://schemas.microsoft.com/office/drawing/2010/main" val="877F6C" mc:Ignorable=""/>
      </a:accent4>
      <a:accent5>
        <a:srgbClr xmlns:mc="http://schemas.openxmlformats.org/markup-compatibility/2006" xmlns:a14="http://schemas.microsoft.com/office/drawing/2010/main" val="972109" mc:Ignorable=""/>
      </a:accent5>
      <a:accent6>
        <a:srgbClr xmlns:mc="http://schemas.openxmlformats.org/markup-compatibility/2006" xmlns:a14="http://schemas.microsoft.com/office/drawing/2010/main" val="AEB795" mc:Ignorable=""/>
      </a:accent6>
      <a:hlink>
        <a:srgbClr xmlns:mc="http://schemas.openxmlformats.org/markup-compatibility/2006" xmlns:a14="http://schemas.microsoft.com/office/drawing/2010/main" val="CC9900" mc:Ignorable=""/>
      </a:hlink>
      <a:folHlink>
        <a:srgbClr xmlns:mc="http://schemas.openxmlformats.org/markup-compatibility/2006" xmlns:a14="http://schemas.microsoft.com/office/drawing/2010/main" val="B2B2B2" mc:Ignorable=""/>
      </a:folHlink>
    </a:clrScheme>
    <a:fontScheme name="ハードカバー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ハードカバー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xmlns:mc="http://schemas.openxmlformats.org/markup-compatibility/2006" xmlns:a14="http://schemas.microsoft.com/office/drawing/2010/main" val="000000" mc:Ignorable="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xmlns:mc="http://schemas.openxmlformats.org/markup-compatibility/2006" xmlns:a14="http://schemas.microsoft.com/office/drawing/2010/main" val="000000" mc:Ignorable="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xmlns:mc="http://schemas.openxmlformats.org/markup-compatibility/2006" xmlns:a14="http://schemas.microsoft.com/office/drawing/2010/main" val="000000" mc:Ignorable="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ハードカバー">
  <a:themeElements>
    <a:clrScheme name="ハードカバー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10/main" val="895D1D" mc:Ignorable=""/>
      </a:dk2>
      <a:lt2>
        <a:srgbClr xmlns:mc="http://schemas.openxmlformats.org/markup-compatibility/2006" xmlns:a14="http://schemas.microsoft.com/office/drawing/2010/main" val="ECE9C6" mc:Ignorable=""/>
      </a:lt2>
      <a:accent1>
        <a:srgbClr xmlns:mc="http://schemas.openxmlformats.org/markup-compatibility/2006" xmlns:a14="http://schemas.microsoft.com/office/drawing/2010/main" val="873624" mc:Ignorable=""/>
      </a:accent1>
      <a:accent2>
        <a:srgbClr xmlns:mc="http://schemas.openxmlformats.org/markup-compatibility/2006" xmlns:a14="http://schemas.microsoft.com/office/drawing/2010/main" val="D6862D" mc:Ignorable=""/>
      </a:accent2>
      <a:accent3>
        <a:srgbClr xmlns:mc="http://schemas.openxmlformats.org/markup-compatibility/2006" xmlns:a14="http://schemas.microsoft.com/office/drawing/2010/main" val="D0BE40" mc:Ignorable=""/>
      </a:accent3>
      <a:accent4>
        <a:srgbClr xmlns:mc="http://schemas.openxmlformats.org/markup-compatibility/2006" xmlns:a14="http://schemas.microsoft.com/office/drawing/2010/main" val="877F6C" mc:Ignorable=""/>
      </a:accent4>
      <a:accent5>
        <a:srgbClr xmlns:mc="http://schemas.openxmlformats.org/markup-compatibility/2006" xmlns:a14="http://schemas.microsoft.com/office/drawing/2010/main" val="972109" mc:Ignorable=""/>
      </a:accent5>
      <a:accent6>
        <a:srgbClr xmlns:mc="http://schemas.openxmlformats.org/markup-compatibility/2006" xmlns:a14="http://schemas.microsoft.com/office/drawing/2010/main" val="AEB795" mc:Ignorable=""/>
      </a:accent6>
      <a:hlink>
        <a:srgbClr xmlns:mc="http://schemas.openxmlformats.org/markup-compatibility/2006" xmlns:a14="http://schemas.microsoft.com/office/drawing/2010/main" val="CC9900" mc:Ignorable=""/>
      </a:hlink>
      <a:folHlink>
        <a:srgbClr xmlns:mc="http://schemas.openxmlformats.org/markup-compatibility/2006" xmlns:a14="http://schemas.microsoft.com/office/drawing/2010/main" val="B2B2B2" mc:Ignorable=""/>
      </a:folHlink>
    </a:clrScheme>
    <a:fontScheme name="ハードカバー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ハードカバー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xmlns:mc="http://schemas.openxmlformats.org/markup-compatibility/2006" xmlns:a14="http://schemas.microsoft.com/office/drawing/2010/main" val="000000" mc:Ignorable="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xmlns:mc="http://schemas.openxmlformats.org/markup-compatibility/2006" xmlns:a14="http://schemas.microsoft.com/office/drawing/2010/main" val="000000" mc:Ignorable="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xmlns:mc="http://schemas.openxmlformats.org/markup-compatibility/2006" xmlns:a14="http://schemas.microsoft.com/office/drawing/2010/main" val="000000" mc:Ignorable="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ハードカバー">
  <a:themeElements>
    <a:clrScheme name="ハードカバー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10/main" val="895D1D" mc:Ignorable=""/>
      </a:dk2>
      <a:lt2>
        <a:srgbClr xmlns:mc="http://schemas.openxmlformats.org/markup-compatibility/2006" xmlns:a14="http://schemas.microsoft.com/office/drawing/2010/main" val="ECE9C6" mc:Ignorable=""/>
      </a:lt2>
      <a:accent1>
        <a:srgbClr xmlns:mc="http://schemas.openxmlformats.org/markup-compatibility/2006" xmlns:a14="http://schemas.microsoft.com/office/drawing/2010/main" val="873624" mc:Ignorable=""/>
      </a:accent1>
      <a:accent2>
        <a:srgbClr xmlns:mc="http://schemas.openxmlformats.org/markup-compatibility/2006" xmlns:a14="http://schemas.microsoft.com/office/drawing/2010/main" val="D6862D" mc:Ignorable=""/>
      </a:accent2>
      <a:accent3>
        <a:srgbClr xmlns:mc="http://schemas.openxmlformats.org/markup-compatibility/2006" xmlns:a14="http://schemas.microsoft.com/office/drawing/2010/main" val="D0BE40" mc:Ignorable=""/>
      </a:accent3>
      <a:accent4>
        <a:srgbClr xmlns:mc="http://schemas.openxmlformats.org/markup-compatibility/2006" xmlns:a14="http://schemas.microsoft.com/office/drawing/2010/main" val="877F6C" mc:Ignorable=""/>
      </a:accent4>
      <a:accent5>
        <a:srgbClr xmlns:mc="http://schemas.openxmlformats.org/markup-compatibility/2006" xmlns:a14="http://schemas.microsoft.com/office/drawing/2010/main" val="972109" mc:Ignorable=""/>
      </a:accent5>
      <a:accent6>
        <a:srgbClr xmlns:mc="http://schemas.openxmlformats.org/markup-compatibility/2006" xmlns:a14="http://schemas.microsoft.com/office/drawing/2010/main" val="AEB795" mc:Ignorable=""/>
      </a:accent6>
      <a:hlink>
        <a:srgbClr xmlns:mc="http://schemas.openxmlformats.org/markup-compatibility/2006" xmlns:a14="http://schemas.microsoft.com/office/drawing/2010/main" val="CC9900" mc:Ignorable=""/>
      </a:hlink>
      <a:folHlink>
        <a:srgbClr xmlns:mc="http://schemas.openxmlformats.org/markup-compatibility/2006" xmlns:a14="http://schemas.microsoft.com/office/drawing/2010/main" val="B2B2B2" mc:Ignorable=""/>
      </a:folHlink>
    </a:clrScheme>
    <a:fontScheme name="ハードカバー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ハードカバー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xmlns:mc="http://schemas.openxmlformats.org/markup-compatibility/2006" xmlns:a14="http://schemas.microsoft.com/office/drawing/2010/main" val="000000" mc:Ignorable="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xmlns:mc="http://schemas.openxmlformats.org/markup-compatibility/2006" xmlns:a14="http://schemas.microsoft.com/office/drawing/2010/main" val="000000" mc:Ignorable="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xmlns:mc="http://schemas.openxmlformats.org/markup-compatibility/2006" xmlns:a14="http://schemas.microsoft.com/office/drawing/2010/main" val="000000" mc:Ignorable="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ハードカバー">
  <a:themeElements>
    <a:clrScheme name="ハードカバー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10/main" val="895D1D" mc:Ignorable=""/>
      </a:dk2>
      <a:lt2>
        <a:srgbClr xmlns:mc="http://schemas.openxmlformats.org/markup-compatibility/2006" xmlns:a14="http://schemas.microsoft.com/office/drawing/2010/main" val="ECE9C6" mc:Ignorable=""/>
      </a:lt2>
      <a:accent1>
        <a:srgbClr xmlns:mc="http://schemas.openxmlformats.org/markup-compatibility/2006" xmlns:a14="http://schemas.microsoft.com/office/drawing/2010/main" val="873624" mc:Ignorable=""/>
      </a:accent1>
      <a:accent2>
        <a:srgbClr xmlns:mc="http://schemas.openxmlformats.org/markup-compatibility/2006" xmlns:a14="http://schemas.microsoft.com/office/drawing/2010/main" val="D6862D" mc:Ignorable=""/>
      </a:accent2>
      <a:accent3>
        <a:srgbClr xmlns:mc="http://schemas.openxmlformats.org/markup-compatibility/2006" xmlns:a14="http://schemas.microsoft.com/office/drawing/2010/main" val="D0BE40" mc:Ignorable=""/>
      </a:accent3>
      <a:accent4>
        <a:srgbClr xmlns:mc="http://schemas.openxmlformats.org/markup-compatibility/2006" xmlns:a14="http://schemas.microsoft.com/office/drawing/2010/main" val="877F6C" mc:Ignorable=""/>
      </a:accent4>
      <a:accent5>
        <a:srgbClr xmlns:mc="http://schemas.openxmlformats.org/markup-compatibility/2006" xmlns:a14="http://schemas.microsoft.com/office/drawing/2010/main" val="972109" mc:Ignorable=""/>
      </a:accent5>
      <a:accent6>
        <a:srgbClr xmlns:mc="http://schemas.openxmlformats.org/markup-compatibility/2006" xmlns:a14="http://schemas.microsoft.com/office/drawing/2010/main" val="AEB795" mc:Ignorable=""/>
      </a:accent6>
      <a:hlink>
        <a:srgbClr xmlns:mc="http://schemas.openxmlformats.org/markup-compatibility/2006" xmlns:a14="http://schemas.microsoft.com/office/drawing/2010/main" val="CC9900" mc:Ignorable=""/>
      </a:hlink>
      <a:folHlink>
        <a:srgbClr xmlns:mc="http://schemas.openxmlformats.org/markup-compatibility/2006" xmlns:a14="http://schemas.microsoft.com/office/drawing/2010/main" val="B2B2B2" mc:Ignorable=""/>
      </a:folHlink>
    </a:clrScheme>
    <a:fontScheme name="ハードカバー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ハードカバー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xmlns:mc="http://schemas.openxmlformats.org/markup-compatibility/2006" xmlns:a14="http://schemas.microsoft.com/office/drawing/2010/main" val="000000" mc:Ignorable="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xmlns:mc="http://schemas.openxmlformats.org/markup-compatibility/2006" xmlns:a14="http://schemas.microsoft.com/office/drawing/2010/main" val="000000" mc:Ignorable="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xmlns:mc="http://schemas.openxmlformats.org/markup-compatibility/2006" xmlns:a14="http://schemas.microsoft.com/office/drawing/2010/main" val="000000" mc:Ignorable="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10/main" val="1F497D" mc:Ignorable=""/>
      </a:dk2>
      <a:lt2>
        <a:srgbClr xmlns:mc="http://schemas.openxmlformats.org/markup-compatibility/2006" xmlns:a14="http://schemas.microsoft.com/office/drawing/2010/main" val="EEECE1" mc:Ignorable=""/>
      </a:lt2>
      <a:accent1>
        <a:srgbClr xmlns:mc="http://schemas.openxmlformats.org/markup-compatibility/2006" xmlns:a14="http://schemas.microsoft.com/office/drawing/2010/main" val="4F81BD" mc:Ignorable=""/>
      </a:accent1>
      <a:accent2>
        <a:srgbClr xmlns:mc="http://schemas.openxmlformats.org/markup-compatibility/2006" xmlns:a14="http://schemas.microsoft.com/office/drawing/2010/main" val="C0504D" mc:Ignorable=""/>
      </a:accent2>
      <a:accent3>
        <a:srgbClr xmlns:mc="http://schemas.openxmlformats.org/markup-compatibility/2006" xmlns:a14="http://schemas.microsoft.com/office/drawing/2010/main" val="9BBB59" mc:Ignorable=""/>
      </a:accent3>
      <a:accent4>
        <a:srgbClr xmlns:mc="http://schemas.openxmlformats.org/markup-compatibility/2006" xmlns:a14="http://schemas.microsoft.com/office/drawing/2010/main" val="8064A2" mc:Ignorable=""/>
      </a:accent4>
      <a:accent5>
        <a:srgbClr xmlns:mc="http://schemas.openxmlformats.org/markup-compatibility/2006" xmlns:a14="http://schemas.microsoft.com/office/drawing/2010/main" val="4BACC6" mc:Ignorable=""/>
      </a:accent5>
      <a:accent6>
        <a:srgbClr xmlns:mc="http://schemas.openxmlformats.org/markup-compatibility/2006" xmlns:a14="http://schemas.microsoft.com/office/drawing/2010/main" val="F79646" mc:Ignorable=""/>
      </a:accent6>
      <a:hlink>
        <a:srgbClr xmlns:mc="http://schemas.openxmlformats.org/markup-compatibility/2006" xmlns:a14="http://schemas.microsoft.com/office/drawing/2010/main" val="0000FF" mc:Ignorable=""/>
      </a:hlink>
      <a:folHlink>
        <a:srgbClr xmlns:mc="http://schemas.openxmlformats.org/markup-compatibility/2006" xmlns:a14="http://schemas.microsoft.com/office/drawing/2010/main" val="800080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10/main" val="1F497D" mc:Ignorable=""/>
      </a:dk2>
      <a:lt2>
        <a:srgbClr xmlns:mc="http://schemas.openxmlformats.org/markup-compatibility/2006" xmlns:a14="http://schemas.microsoft.com/office/drawing/2010/main" val="EEECE1" mc:Ignorable=""/>
      </a:lt2>
      <a:accent1>
        <a:srgbClr xmlns:mc="http://schemas.openxmlformats.org/markup-compatibility/2006" xmlns:a14="http://schemas.microsoft.com/office/drawing/2010/main" val="4F81BD" mc:Ignorable=""/>
      </a:accent1>
      <a:accent2>
        <a:srgbClr xmlns:mc="http://schemas.openxmlformats.org/markup-compatibility/2006" xmlns:a14="http://schemas.microsoft.com/office/drawing/2010/main" val="C0504D" mc:Ignorable=""/>
      </a:accent2>
      <a:accent3>
        <a:srgbClr xmlns:mc="http://schemas.openxmlformats.org/markup-compatibility/2006" xmlns:a14="http://schemas.microsoft.com/office/drawing/2010/main" val="9BBB59" mc:Ignorable=""/>
      </a:accent3>
      <a:accent4>
        <a:srgbClr xmlns:mc="http://schemas.openxmlformats.org/markup-compatibility/2006" xmlns:a14="http://schemas.microsoft.com/office/drawing/2010/main" val="8064A2" mc:Ignorable=""/>
      </a:accent4>
      <a:accent5>
        <a:srgbClr xmlns:mc="http://schemas.openxmlformats.org/markup-compatibility/2006" xmlns:a14="http://schemas.microsoft.com/office/drawing/2010/main" val="4BACC6" mc:Ignorable=""/>
      </a:accent5>
      <a:accent6>
        <a:srgbClr xmlns:mc="http://schemas.openxmlformats.org/markup-compatibility/2006" xmlns:a14="http://schemas.microsoft.com/office/drawing/2010/main" val="F79646" mc:Ignorable=""/>
      </a:accent6>
      <a:hlink>
        <a:srgbClr xmlns:mc="http://schemas.openxmlformats.org/markup-compatibility/2006" xmlns:a14="http://schemas.microsoft.com/office/drawing/2010/main" val="0000FF" mc:Ignorable=""/>
      </a:hlink>
      <a:folHlink>
        <a:srgbClr xmlns:mc="http://schemas.openxmlformats.org/markup-compatibility/2006" xmlns:a14="http://schemas.microsoft.com/office/drawing/2010/main" val="800080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26981</TotalTime>
  <Words>1686</Words>
  <Application>Microsoft Office PowerPoint</Application>
  <PresentationFormat>画面に合わせる (4:3)</PresentationFormat>
  <Paragraphs>418</Paragraphs>
  <Slides>25</Slides>
  <Notes>0</Notes>
  <HiddenSlides>0</HiddenSlides>
  <MMClips>0</MMClips>
  <ScaleCrop>false</ScaleCrop>
  <HeadingPairs>
    <vt:vector size="6" baseType="variant">
      <vt:variant>
        <vt:lpstr>テーマ</vt:lpstr>
      </vt:variant>
      <vt:variant>
        <vt:i4>4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0" baseType="lpstr">
      <vt:lpstr>ハードカバー</vt:lpstr>
      <vt:lpstr>1_ハードカバー</vt:lpstr>
      <vt:lpstr>2_ハードカバー</vt:lpstr>
      <vt:lpstr>3_ハードカバー</vt:lpstr>
      <vt:lpstr>Image</vt:lpstr>
      <vt:lpstr>Gamow-Teller and Spin-Dipole Transitions Studied by (p,n) Polarization Measurements</vt:lpstr>
      <vt:lpstr>Outline</vt:lpstr>
      <vt:lpstr>Quenching of GT Strength</vt:lpstr>
      <vt:lpstr>MDA for (3He,t)</vt:lpstr>
      <vt:lpstr>SD Strength is quenched?</vt:lpstr>
      <vt:lpstr>Integrated SD strengths</vt:lpstr>
      <vt:lpstr>SD Strength Distributions</vt:lpstr>
      <vt:lpstr>This “Experimental” Work for 208Pb(p,n)</vt:lpstr>
      <vt:lpstr>Research Center for Nuclear Physics Ring Cyclotron Facility</vt:lpstr>
      <vt:lpstr>DWIA+RPA Calculations</vt:lpstr>
      <vt:lpstr>Experimental Results</vt:lpstr>
      <vt:lpstr>SD Strength Separation into Each ΔJπ</vt:lpstr>
      <vt:lpstr>Separation between GT and IVSM</vt:lpstr>
      <vt:lpstr>Results of MDA</vt:lpstr>
      <vt:lpstr>Comparison between DWIA and MDA</vt:lpstr>
      <vt:lpstr>SD unit cross section</vt:lpstr>
      <vt:lpstr>SD Strength Distributions</vt:lpstr>
      <vt:lpstr>Integrated SD Strengths</vt:lpstr>
      <vt:lpstr>Gamow-Teller Strength</vt:lpstr>
      <vt:lpstr>IVSM Distribution</vt:lpstr>
      <vt:lpstr>Summary</vt:lpstr>
      <vt:lpstr>Gamow-Teller and Spin-Dipole Transitions Studied by (p,n) Polarization Measurements</vt:lpstr>
      <vt:lpstr>g’NN Dependence of SD Strength</vt:lpstr>
      <vt:lpstr>2p2h Effects on SD Strength</vt:lpstr>
      <vt:lpstr>A-dep. of GT unit cross section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wakasa</dc:creator>
  <cp:lastModifiedBy>wakasa</cp:lastModifiedBy>
  <cp:revision>346</cp:revision>
  <cp:lastPrinted>2010-02-17T03:07:34Z</cp:lastPrinted>
  <dcterms:created xsi:type="dcterms:W3CDTF">2009-11-30T08:29:45Z</dcterms:created>
  <dcterms:modified xsi:type="dcterms:W3CDTF">2010-02-18T09:07:01Z</dcterms:modified>
</cp:coreProperties>
</file>