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6"/>
  </p:notesMasterIdLst>
  <p:sldIdLst>
    <p:sldId id="256" r:id="rId2"/>
    <p:sldId id="290" r:id="rId3"/>
    <p:sldId id="258" r:id="rId4"/>
    <p:sldId id="259" r:id="rId5"/>
    <p:sldId id="260" r:id="rId6"/>
    <p:sldId id="261" r:id="rId7"/>
    <p:sldId id="265" r:id="rId8"/>
    <p:sldId id="262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  <p:sldId id="273" r:id="rId18"/>
    <p:sldId id="289" r:id="rId19"/>
    <p:sldId id="279" r:id="rId20"/>
    <p:sldId id="287" r:id="rId21"/>
    <p:sldId id="280" r:id="rId22"/>
    <p:sldId id="283" r:id="rId23"/>
    <p:sldId id="285" r:id="rId24"/>
    <p:sldId id="286" r:id="rId25"/>
    <p:sldId id="284" r:id="rId26"/>
    <p:sldId id="281" r:id="rId27"/>
    <p:sldId id="282" r:id="rId28"/>
    <p:sldId id="288" r:id="rId29"/>
    <p:sldId id="277" r:id="rId30"/>
    <p:sldId id="291" r:id="rId31"/>
    <p:sldId id="275" r:id="rId32"/>
    <p:sldId id="278" r:id="rId33"/>
    <p:sldId id="263" r:id="rId34"/>
    <p:sldId id="276" r:id="rId35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6" autoAdjust="0"/>
    <p:restoredTop sz="94660"/>
  </p:normalViewPr>
  <p:slideViewPr>
    <p:cSldViewPr snapToGrid="0">
      <p:cViewPr>
        <p:scale>
          <a:sx n="84" d="100"/>
          <a:sy n="84" d="100"/>
        </p:scale>
        <p:origin x="-156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/>
            </a:lvl1pPr>
          </a:lstStyle>
          <a:p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/>
            </a:lvl1pPr>
          </a:lstStyle>
          <a:p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200"/>
            </a:lvl1pPr>
          </a:lstStyle>
          <a:p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/>
            </a:lvl1pPr>
          </a:lstStyle>
          <a:p>
            <a:fld id="{D68694F0-DEF1-4CAF-99A2-7A91676FCA3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C6B6E-AA72-4E81-836A-042D151CF04C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D5724-8CDC-4C21-8866-FB61399B1C3F}" type="slidenum">
              <a:rPr lang="en-US" altLang="ja-JP" smtClean="0">
                <a:latin typeface="Arial" pitchFamily="34" charset="0"/>
              </a:rPr>
              <a:pPr/>
              <a:t>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Since we obtained the precise distribution of the GT strength and the quenching factor Q, we can determine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parameters with these results.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This figure shows the GT beta- strength distribution.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We would like to compare with the RPA calculations with different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For example, the calculation with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 becomes like this.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increasing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, the peak position of the calculation shifts upward like this.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calculation with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=0.6 reproduces the </a:t>
            </a:r>
            <a:r>
              <a:rPr lang="en-US" altLang="ja-JP" sz="1000" dirty="0" err="1" smtClean="0">
                <a:latin typeface="Arial" pitchFamily="34" charset="0"/>
              </a:rPr>
              <a:t>exprimental</a:t>
            </a:r>
            <a:r>
              <a:rPr lang="en-US" altLang="ja-JP" sz="1000" dirty="0" smtClean="0">
                <a:latin typeface="Arial" pitchFamily="34" charset="0"/>
              </a:rPr>
              <a:t> data very well.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If we take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=0.9, then GTGR peak position becomes too high.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Next we change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which specify the coupling between nucleon and Delta.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increasing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, peak height of the GTGR becomes low, but the positions are almost constant.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Thus from the GTGR peak position, we can determine the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 as 0.6 with an uncertainty of about 0.1.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decrease of the peak height in changing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is due to the GT quenching induced by the coupling between ph and Delta-hole states.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Therefore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can be determined from the quenching factor Q because this Q is a good measure for the coupling between ph and D-hole states.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lower figure shows the RPA prediction for the quenching factor Q as a function of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our experimental data of 0.86 +/- 0.07,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can be determined as 0.35 +/- 0.16.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Please note that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is significantly smaller than the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, and thus the so-called universality for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parameters does not hold.</a:t>
            </a:r>
          </a:p>
          <a:p>
            <a:pPr eaLnBrk="1" hangingPunct="1"/>
            <a:endParaRPr lang="en-US" altLang="ja-JP" sz="100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smtClean="0">
                <a:latin typeface="Times"/>
              </a:rPr>
              <a:t>The experiment was performed at the Research Center for Nuclear Physics, Osaka.</a:t>
            </a:r>
          </a:p>
          <a:p>
            <a:r>
              <a:rPr lang="en-US" altLang="ja-JP" smtClean="0">
                <a:latin typeface="Times"/>
              </a:rPr>
              <a:t>The polarized proton beam was accelerated up to 200 MeV by using AVF and ring cyclotrons.</a:t>
            </a:r>
          </a:p>
          <a:p>
            <a:r>
              <a:rPr lang="en-US" altLang="ja-JP" smtClean="0">
                <a:latin typeface="Times"/>
              </a:rPr>
              <a:t>The polarization axis was controlled by using two sets of superconducting solenoild magnet for the complete polarization transfer measurement.</a:t>
            </a:r>
          </a:p>
          <a:p>
            <a:r>
              <a:rPr lang="en-US" altLang="ja-JP" smtClean="0">
                <a:latin typeface="Times"/>
              </a:rPr>
              <a:t>The neutron from the (p,n) reaction was measured by using this 100 m TOF tunnel, and they were detected by the neutron polarimeter NPOL3. </a:t>
            </a:r>
            <a:endParaRPr lang="ja-JP" altLang="en-US" smtClean="0">
              <a:latin typeface="Times"/>
            </a:endParaRPr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B372E-68FA-468F-BACA-A1ED81312160}" type="slidenum">
              <a:rPr lang="en-US" altLang="ja-JP" smtClean="0">
                <a:latin typeface="Times"/>
                <a:ea typeface="Osaka"/>
                <a:cs typeface="Osaka"/>
              </a:rPr>
              <a:pPr/>
              <a:t>10</a:t>
            </a:fld>
            <a:endParaRPr lang="en-US" altLang="ja-JP" smtClean="0">
              <a:latin typeface="Times"/>
              <a:ea typeface="Osaka"/>
              <a:cs typeface="Osak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10200"/>
            <a:ext cx="9144000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72200"/>
            <a:ext cx="9144000" cy="45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89725"/>
            <a:ext cx="2133600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770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C9B80D-3B58-4553-9C1A-4B2A1CEDF1E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F6954-2931-4523-B68B-27BB3D8918B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77100" y="152400"/>
            <a:ext cx="1866900" cy="6096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76400" y="152400"/>
            <a:ext cx="5448300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2F008-195F-4735-AECB-864DAEA2A89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0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295400" y="1266825"/>
            <a:ext cx="3848100" cy="4724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5295900" y="1266825"/>
            <a:ext cx="3848100" cy="2286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5295900" y="3705225"/>
            <a:ext cx="3848100" cy="2286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2E505-328B-4E65-8BA3-DB2D7DDB6E4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wakasa\Desktop\図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48006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ヒラギノ角ゴ StdN W7" pitchFamily="34" charset="-128"/>
                <a:ea typeface="ヒラギノ角ゴ StdN W7" pitchFamily="34" charset="-128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DCDD-EFCF-46AF-8AB5-A71F5BD6A06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EC593-898E-43D5-B054-BD88B5F878B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676400" y="1219200"/>
            <a:ext cx="3657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86400" y="1219200"/>
            <a:ext cx="3657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CD6E7-DF2C-4FB6-A01C-ECAFA0FD010E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3D40B-C4DB-483B-A7E7-BB582EE1499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8FC0C-B0FD-4523-BBE9-522B2188130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00F32-37A4-4A7F-80C4-8E155B7F34A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FF9D0-F7F9-473C-9533-7BC561B3573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89D91-A781-417D-B6E8-D5E97A05FBC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192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21900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21900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21900"/>
                </a:solidFill>
              </a:defRPr>
            </a:lvl1pPr>
          </a:lstStyle>
          <a:p>
            <a:fld id="{280CD3CF-4053-4DB0-9A97-8DEFD3161E4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med">
    <p:pull dir="ru"/>
  </p:transition>
  <p:txStyles>
    <p:titleStyle>
      <a:lvl1pPr algn="l" rtl="0" fontAlgn="base">
        <a:spcBef>
          <a:spcPct val="0"/>
        </a:spcBef>
        <a:spcAft>
          <a:spcPct val="0"/>
        </a:spcAft>
        <a:defRPr sz="4000" b="1">
          <a:ln w="12700">
            <a:solidFill>
              <a:srgbClr val="002060"/>
            </a:solidFill>
          </a:ln>
          <a:solidFill>
            <a:schemeClr val="accent2">
              <a:lumMod val="20000"/>
              <a:lumOff val="80000"/>
            </a:schemeClr>
          </a:solidFill>
          <a:effectLst>
            <a:reflection blurRad="6350" stA="60000" endA="900" endPos="60000" dist="29997" dir="5400000" sy="-100000" algn="bl" rotWithShape="0"/>
          </a:effectLst>
          <a:latin typeface="ヒラギノ角ゴ StdN W7" pitchFamily="34" charset="-128"/>
          <a:ea typeface="ヒラギノ角ゴ StdN W7" pitchFamily="34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21900"/>
          </a:solidFill>
          <a:latin typeface="ヒラギノ角ゴ StdN W5" pitchFamily="34" charset="-128"/>
          <a:ea typeface="ヒラギノ角ゴ StdN W5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49266"/>
            <a:ext cx="9144000" cy="1721224"/>
          </a:xfrm>
        </p:spPr>
        <p:txBody>
          <a:bodyPr/>
          <a:lstStyle/>
          <a:p>
            <a:r>
              <a:rPr lang="en-US" altLang="ja-JP" sz="3200" b="0" dirty="0" smtClean="0">
                <a:solidFill>
                  <a:srgbClr val="002060"/>
                </a:solidFill>
                <a:ea typeface="ＭＳ Ｐゴシック" pitchFamily="50" charset="-128"/>
              </a:rPr>
              <a:t>GT and SDR Studies for Stable Nuclei and Perspective for Unstable Nuclei</a:t>
            </a:r>
            <a:endParaRPr lang="ja-JP" altLang="ja-JP" sz="3200" b="0" i="1" dirty="0">
              <a:solidFill>
                <a:srgbClr val="002060"/>
              </a:solidFill>
              <a:ea typeface="ＭＳ Ｐゴシック" pitchFamily="50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838940"/>
            <a:ext cx="9144000" cy="7904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800" dirty="0" err="1" smtClean="0">
                <a:latin typeface="ヒラギノ丸ゴ StdN W6" pitchFamily="34" charset="-128"/>
                <a:ea typeface="ヒラギノ丸ゴ StdN W6" pitchFamily="34" charset="-128"/>
              </a:rPr>
              <a:t>Tomotsugu</a:t>
            </a:r>
            <a:r>
              <a:rPr lang="en-US" altLang="ja-JP" sz="2800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sz="2800" dirty="0" err="1" smtClean="0">
                <a:latin typeface="ヒラギノ丸ゴ StdN W6" pitchFamily="34" charset="-128"/>
                <a:ea typeface="ヒラギノ丸ゴ StdN W6" pitchFamily="34" charset="-128"/>
              </a:rPr>
              <a:t>Wakasa</a:t>
            </a:r>
            <a:endParaRPr lang="en-US" altLang="ja-JP" sz="2800" dirty="0" smtClean="0">
              <a:latin typeface="ヒラギノ丸ゴ StdN W6" pitchFamily="34" charset="-128"/>
              <a:ea typeface="ヒラギノ丸ゴ StdN W6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ja-JP" i="1" dirty="0" smtClean="0">
                <a:latin typeface="ヒラギノ丸ゴ StdN W6" pitchFamily="34" charset="-128"/>
                <a:ea typeface="ヒラギノ丸ゴ StdN W6" pitchFamily="34" charset="-128"/>
              </a:rPr>
              <a:t>Department of Physics, Kyushu University</a:t>
            </a: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2" descr="RCNP_birdsey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85" r="8960" b="28400"/>
          <a:stretch>
            <a:fillRect/>
          </a:stretch>
        </p:blipFill>
        <p:spPr bwMode="auto">
          <a:xfrm>
            <a:off x="885825" y="1990725"/>
            <a:ext cx="8258175" cy="34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Line 25"/>
          <p:cNvSpPr>
            <a:spLocks noChangeAspect="1" noChangeShapeType="1"/>
          </p:cNvSpPr>
          <p:nvPr/>
        </p:nvSpPr>
        <p:spPr bwMode="auto">
          <a:xfrm rot="4200000">
            <a:off x="551254" y="4104349"/>
            <a:ext cx="1327864" cy="223764"/>
          </a:xfrm>
          <a:prstGeom prst="line">
            <a:avLst/>
          </a:prstGeom>
          <a:noFill/>
          <a:ln w="127000">
            <a:solidFill>
              <a:srgbClr val="1A6264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16" name="Rectangle 27"/>
          <p:cNvSpPr>
            <a:spLocks noChangeAspect="1" noChangeArrowheads="1"/>
          </p:cNvSpPr>
          <p:nvPr/>
        </p:nvSpPr>
        <p:spPr bwMode="auto">
          <a:xfrm>
            <a:off x="216697" y="2267884"/>
            <a:ext cx="2831476" cy="1604869"/>
          </a:xfrm>
          <a:prstGeom prst="rect">
            <a:avLst/>
          </a:prstGeom>
          <a:solidFill>
            <a:srgbClr val="1A626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17" name="Rectangle 28"/>
          <p:cNvSpPr>
            <a:spLocks noChangeAspect="1" noChangeArrowheads="1"/>
          </p:cNvSpPr>
          <p:nvPr/>
        </p:nvSpPr>
        <p:spPr bwMode="auto">
          <a:xfrm>
            <a:off x="293258" y="2348375"/>
            <a:ext cx="2678541" cy="1228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3" name="Freeform 9"/>
          <p:cNvSpPr>
            <a:spLocks noChangeAspect="1"/>
          </p:cNvSpPr>
          <p:nvPr/>
        </p:nvSpPr>
        <p:spPr bwMode="auto">
          <a:xfrm>
            <a:off x="2373313" y="1960563"/>
            <a:ext cx="6840537" cy="3449637"/>
          </a:xfrm>
          <a:custGeom>
            <a:avLst/>
            <a:gdLst>
              <a:gd name="T0" fmla="*/ 0 w 4735"/>
              <a:gd name="T1" fmla="*/ 2147483647 h 2388"/>
              <a:gd name="T2" fmla="*/ 2147483647 w 4735"/>
              <a:gd name="T3" fmla="*/ 2147483647 h 2388"/>
              <a:gd name="T4" fmla="*/ 2147483647 w 4735"/>
              <a:gd name="T5" fmla="*/ 2147483647 h 2388"/>
              <a:gd name="T6" fmla="*/ 2147483647 w 4735"/>
              <a:gd name="T7" fmla="*/ 2147483647 h 2388"/>
              <a:gd name="T8" fmla="*/ 2147483647 w 4735"/>
              <a:gd name="T9" fmla="*/ 2147483647 h 2388"/>
              <a:gd name="T10" fmla="*/ 2147483647 w 4735"/>
              <a:gd name="T11" fmla="*/ 2147483647 h 2388"/>
              <a:gd name="T12" fmla="*/ 2147483647 w 4735"/>
              <a:gd name="T13" fmla="*/ 2147483647 h 2388"/>
              <a:gd name="T14" fmla="*/ 2147483647 w 4735"/>
              <a:gd name="T15" fmla="*/ 2147483647 h 2388"/>
              <a:gd name="T16" fmla="*/ 2147483647 w 4735"/>
              <a:gd name="T17" fmla="*/ 2147483647 h 2388"/>
              <a:gd name="T18" fmla="*/ 2147483647 w 4735"/>
              <a:gd name="T19" fmla="*/ 2147483647 h 2388"/>
              <a:gd name="T20" fmla="*/ 2147483647 w 4735"/>
              <a:gd name="T21" fmla="*/ 2147483647 h 2388"/>
              <a:gd name="T22" fmla="*/ 2147483647 w 4735"/>
              <a:gd name="T23" fmla="*/ 2147483647 h 2388"/>
              <a:gd name="T24" fmla="*/ 2147483647 w 4735"/>
              <a:gd name="T25" fmla="*/ 2147483647 h 2388"/>
              <a:gd name="T26" fmla="*/ 2147483647 w 4735"/>
              <a:gd name="T27" fmla="*/ 2147483647 h 2388"/>
              <a:gd name="T28" fmla="*/ 2147483647 w 4735"/>
              <a:gd name="T29" fmla="*/ 2147483647 h 2388"/>
              <a:gd name="T30" fmla="*/ 2147483647 w 4735"/>
              <a:gd name="T31" fmla="*/ 2147483647 h 2388"/>
              <a:gd name="T32" fmla="*/ 2147483647 w 4735"/>
              <a:gd name="T33" fmla="*/ 2147483647 h 2388"/>
              <a:gd name="T34" fmla="*/ 2147483647 w 4735"/>
              <a:gd name="T35" fmla="*/ 2147483647 h 2388"/>
              <a:gd name="T36" fmla="*/ 2147483647 w 4735"/>
              <a:gd name="T37" fmla="*/ 2147483647 h 2388"/>
              <a:gd name="T38" fmla="*/ 2147483647 w 4735"/>
              <a:gd name="T39" fmla="*/ 2147483647 h 2388"/>
              <a:gd name="T40" fmla="*/ 2147483647 w 4735"/>
              <a:gd name="T41" fmla="*/ 2147483647 h 2388"/>
              <a:gd name="T42" fmla="*/ 2147483647 w 4735"/>
              <a:gd name="T43" fmla="*/ 2147483647 h 2388"/>
              <a:gd name="T44" fmla="*/ 2147483647 w 4735"/>
              <a:gd name="T45" fmla="*/ 0 h 2388"/>
              <a:gd name="T46" fmla="*/ 2147483647 w 4735"/>
              <a:gd name="T47" fmla="*/ 2147483647 h 2388"/>
              <a:gd name="T48" fmla="*/ 2147483647 w 4735"/>
              <a:gd name="T49" fmla="*/ 2147483647 h 2388"/>
              <a:gd name="T50" fmla="*/ 2147483647 w 4735"/>
              <a:gd name="T51" fmla="*/ 2147483647 h 2388"/>
              <a:gd name="T52" fmla="*/ 2147483647 w 4735"/>
              <a:gd name="T53" fmla="*/ 2147483647 h 2388"/>
              <a:gd name="T54" fmla="*/ 2147483647 w 4735"/>
              <a:gd name="T55" fmla="*/ 2147483647 h 2388"/>
              <a:gd name="T56" fmla="*/ 2147483647 w 4735"/>
              <a:gd name="T57" fmla="*/ 2147483647 h 2388"/>
              <a:gd name="T58" fmla="*/ 2147483647 w 4735"/>
              <a:gd name="T59" fmla="*/ 2147483647 h 2388"/>
              <a:gd name="T60" fmla="*/ 2147483647 w 4735"/>
              <a:gd name="T61" fmla="*/ 2147483647 h 2388"/>
              <a:gd name="T62" fmla="*/ 0 w 4735"/>
              <a:gd name="T63" fmla="*/ 2147483647 h 2388"/>
              <a:gd name="T64" fmla="*/ 0 w 4735"/>
              <a:gd name="T65" fmla="*/ 2147483647 h 2388"/>
              <a:gd name="T66" fmla="*/ 0 w 4735"/>
              <a:gd name="T67" fmla="*/ 2147483647 h 23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735"/>
              <a:gd name="T103" fmla="*/ 0 h 2388"/>
              <a:gd name="T104" fmla="*/ 4735 w 4735"/>
              <a:gd name="T105" fmla="*/ 2388 h 23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735" h="2388">
                <a:moveTo>
                  <a:pt x="0" y="1620"/>
                </a:moveTo>
                <a:lnTo>
                  <a:pt x="1316" y="754"/>
                </a:lnTo>
                <a:lnTo>
                  <a:pt x="1386" y="800"/>
                </a:lnTo>
                <a:lnTo>
                  <a:pt x="1583" y="660"/>
                </a:lnTo>
                <a:lnTo>
                  <a:pt x="2529" y="1241"/>
                </a:lnTo>
                <a:lnTo>
                  <a:pt x="2763" y="1035"/>
                </a:lnTo>
                <a:lnTo>
                  <a:pt x="2815" y="1035"/>
                </a:lnTo>
                <a:lnTo>
                  <a:pt x="3278" y="1302"/>
                </a:lnTo>
                <a:lnTo>
                  <a:pt x="3189" y="1381"/>
                </a:lnTo>
                <a:lnTo>
                  <a:pt x="3489" y="1564"/>
                </a:lnTo>
                <a:lnTo>
                  <a:pt x="3522" y="1718"/>
                </a:lnTo>
                <a:lnTo>
                  <a:pt x="3761" y="1686"/>
                </a:lnTo>
                <a:lnTo>
                  <a:pt x="4107" y="1283"/>
                </a:lnTo>
                <a:lnTo>
                  <a:pt x="3644" y="1030"/>
                </a:lnTo>
                <a:lnTo>
                  <a:pt x="3423" y="1236"/>
                </a:lnTo>
                <a:lnTo>
                  <a:pt x="3372" y="1217"/>
                </a:lnTo>
                <a:lnTo>
                  <a:pt x="3339" y="1241"/>
                </a:lnTo>
                <a:lnTo>
                  <a:pt x="2852" y="950"/>
                </a:lnTo>
                <a:lnTo>
                  <a:pt x="2983" y="843"/>
                </a:lnTo>
                <a:lnTo>
                  <a:pt x="2496" y="557"/>
                </a:lnTo>
                <a:lnTo>
                  <a:pt x="2192" y="782"/>
                </a:lnTo>
                <a:lnTo>
                  <a:pt x="1424" y="323"/>
                </a:lnTo>
                <a:lnTo>
                  <a:pt x="1920" y="0"/>
                </a:lnTo>
                <a:lnTo>
                  <a:pt x="4735" y="726"/>
                </a:lnTo>
                <a:lnTo>
                  <a:pt x="4725" y="2388"/>
                </a:lnTo>
                <a:lnTo>
                  <a:pt x="3718" y="2369"/>
                </a:lnTo>
                <a:lnTo>
                  <a:pt x="3039" y="2210"/>
                </a:lnTo>
                <a:lnTo>
                  <a:pt x="2061" y="1695"/>
                </a:lnTo>
                <a:lnTo>
                  <a:pt x="1119" y="2360"/>
                </a:lnTo>
                <a:lnTo>
                  <a:pt x="422" y="1770"/>
                </a:lnTo>
                <a:lnTo>
                  <a:pt x="253" y="1854"/>
                </a:lnTo>
                <a:lnTo>
                  <a:pt x="0" y="1625"/>
                </a:lnTo>
                <a:lnTo>
                  <a:pt x="0" y="1629"/>
                </a:lnTo>
                <a:lnTo>
                  <a:pt x="0" y="1620"/>
                </a:lnTo>
                <a:close/>
              </a:path>
            </a:pathLst>
          </a:custGeom>
          <a:solidFill>
            <a:schemeClr val="bg1">
              <a:alpha val="65097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14" name="Rectangle 22"/>
          <p:cNvSpPr>
            <a:spLocks noChangeAspect="1" noChangeArrowheads="1"/>
          </p:cNvSpPr>
          <p:nvPr/>
        </p:nvSpPr>
        <p:spPr bwMode="auto">
          <a:xfrm>
            <a:off x="2903538" y="977900"/>
            <a:ext cx="2481262" cy="1306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正方形/長方形 36"/>
          <p:cNvSpPr/>
          <p:nvPr/>
        </p:nvSpPr>
        <p:spPr bwMode="auto">
          <a:xfrm>
            <a:off x="4894729" y="5029200"/>
            <a:ext cx="3953436" cy="1694329"/>
          </a:xfrm>
          <a:prstGeom prst="rect">
            <a:avLst/>
          </a:prstGeom>
          <a:solidFill>
            <a:schemeClr val="bg1"/>
          </a:solidFill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099" name="Rectangle 10"/>
          <p:cNvSpPr>
            <a:spLocks noChangeArrowheads="1"/>
          </p:cNvSpPr>
          <p:nvPr/>
        </p:nvSpPr>
        <p:spPr bwMode="auto">
          <a:xfrm>
            <a:off x="3657600" y="0"/>
            <a:ext cx="5486400" cy="12446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0" name="タイトル 1"/>
          <p:cNvSpPr>
            <a:spLocks noGrp="1"/>
          </p:cNvSpPr>
          <p:nvPr>
            <p:ph type="title"/>
          </p:nvPr>
        </p:nvSpPr>
        <p:spPr>
          <a:xfrm>
            <a:off x="1377103" y="141383"/>
            <a:ext cx="7315200" cy="914400"/>
          </a:xfrm>
        </p:spPr>
        <p:txBody>
          <a:bodyPr/>
          <a:lstStyle/>
          <a:p>
            <a:pPr eaLnBrk="1" hangingPunct="1"/>
            <a:r>
              <a:rPr kumimoji="1" lang="en-US" altLang="ja-JP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Experiment at RCNP</a:t>
            </a:r>
            <a:endParaRPr kumimoji="1" lang="ja-JP" altLang="en-US" sz="3200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129" name="コンテンツ プレースホルダ 3"/>
          <p:cNvSpPr>
            <a:spLocks noGrp="1"/>
          </p:cNvSpPr>
          <p:nvPr>
            <p:ph idx="1"/>
          </p:nvPr>
        </p:nvSpPr>
        <p:spPr>
          <a:xfrm>
            <a:off x="4948413" y="4419602"/>
            <a:ext cx="4471012" cy="25375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Beam swinger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Cover θ=0°</a:t>
            </a:r>
            <a:r>
              <a:rPr lang="ja-JP" altLang="en-US" sz="1600" dirty="0" smtClean="0">
                <a:solidFill>
                  <a:schemeClr val="accent1">
                    <a:lumMod val="50000"/>
                  </a:schemeClr>
                </a:solidFill>
              </a:rPr>
              <a:t>～</a:t>
            </a:r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13.4°</a:t>
            </a:r>
            <a:endParaRPr lang="en-US" altLang="ja-JP" sz="1600" baseline="30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Measured data 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(33 data sets)</a:t>
            </a:r>
          </a:p>
          <a:p>
            <a:pPr lvl="1" eaLnBrk="1" hangingPunct="1"/>
            <a:r>
              <a:rPr lang="el-GR" altLang="ja-JP" sz="1600" dirty="0" smtClean="0"/>
              <a:t>σ</a:t>
            </a:r>
            <a:r>
              <a:rPr lang="en-US" altLang="ja-JP" sz="1600" dirty="0" smtClean="0"/>
              <a:t> : 13 angles</a:t>
            </a:r>
          </a:p>
          <a:p>
            <a:pPr lvl="1" eaLnBrk="1" hangingPunct="1"/>
            <a:r>
              <a:rPr lang="en-US" altLang="ja-JP" sz="1600" dirty="0" smtClean="0"/>
              <a:t>A</a:t>
            </a:r>
            <a:r>
              <a:rPr lang="en-US" altLang="ja-JP" sz="1600" baseline="-25000" dirty="0" smtClean="0"/>
              <a:t>y</a:t>
            </a:r>
            <a:r>
              <a:rPr lang="en-US" altLang="ja-JP" sz="1600" dirty="0" smtClean="0"/>
              <a:t> : 12 angles</a:t>
            </a:r>
          </a:p>
          <a:p>
            <a:pPr lvl="1" eaLnBrk="1" hangingPunct="1"/>
            <a:r>
              <a:rPr lang="en-US" altLang="ja-JP" sz="1600" dirty="0" smtClean="0"/>
              <a:t>D</a:t>
            </a:r>
            <a:r>
              <a:rPr lang="en-US" altLang="ja-JP" sz="1600" baseline="-25000" dirty="0" smtClean="0"/>
              <a:t>NN</a:t>
            </a:r>
            <a:r>
              <a:rPr lang="en-US" altLang="ja-JP" sz="1600" dirty="0" smtClean="0"/>
              <a:t> : 4 angles(0,4,7,10deg)</a:t>
            </a:r>
          </a:p>
          <a:p>
            <a:pPr lvl="1" eaLnBrk="1" hangingPunct="1"/>
            <a:r>
              <a:rPr lang="en-US" altLang="ja-JP" sz="1600" dirty="0" smtClean="0"/>
              <a:t>D</a:t>
            </a:r>
            <a:r>
              <a:rPr lang="en-US" altLang="ja-JP" sz="1600" baseline="-25000" dirty="0" smtClean="0"/>
              <a:t>LL</a:t>
            </a:r>
            <a:r>
              <a:rPr lang="en-US" altLang="ja-JP" sz="1600" dirty="0" smtClean="0"/>
              <a:t> : 1 angle(0deg)</a:t>
            </a:r>
          </a:p>
          <a:p>
            <a:pPr lvl="1" eaLnBrk="1" hangingPunct="1"/>
            <a:r>
              <a:rPr lang="en-US" altLang="ja-JP" sz="1600" dirty="0" smtClean="0"/>
              <a:t>P : 3 angles(4,7,10deg)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2963537" y="1041305"/>
          <a:ext cx="2336800" cy="993775"/>
        </p:xfrm>
        <a:graphic>
          <a:graphicData uri="http://schemas.openxmlformats.org/presentationml/2006/ole">
            <p:oleObj spid="_x0000_s1026" name="Image" r:id="rId5" imgW="13168254" imgH="5600000" progId="">
              <p:embed/>
            </p:oleObj>
          </a:graphicData>
        </a:graphic>
      </p:graphicFrame>
      <p:sp>
        <p:nvSpPr>
          <p:cNvPr id="4130" name="テキスト プレースホルダ 2"/>
          <p:cNvSpPr>
            <a:spLocks noGrp="1"/>
          </p:cNvSpPr>
          <p:nvPr>
            <p:ph type="body" sz="half" idx="4294967295"/>
          </p:nvPr>
        </p:nvSpPr>
        <p:spPr>
          <a:xfrm>
            <a:off x="0" y="5232400"/>
            <a:ext cx="5000625" cy="1625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295 </a:t>
            </a:r>
            <a:r>
              <a:rPr lang="en-US" altLang="ja-JP" sz="1600" dirty="0" err="1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Polarized  protons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Predominantly excite GT and SDR</a:t>
            </a:r>
          </a:p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Beam polarization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Control with 2-sets of solenoids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Measure with 2-sets of BLP by p-p</a:t>
            </a:r>
          </a:p>
        </p:txBody>
      </p:sp>
      <p:pic>
        <p:nvPicPr>
          <p:cNvPr id="3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352540" y="2186275"/>
            <a:ext cx="2439988" cy="1404938"/>
          </a:xfrm>
          <a:noFill/>
          <a:ln/>
        </p:spPr>
      </p:pic>
      <p:sp>
        <p:nvSpPr>
          <p:cNvPr id="4108" name="Line 10"/>
          <p:cNvSpPr>
            <a:spLocks noChangeAspect="1" noChangeShapeType="1"/>
          </p:cNvSpPr>
          <p:nvPr/>
        </p:nvSpPr>
        <p:spPr bwMode="auto">
          <a:xfrm flipH="1">
            <a:off x="7659688" y="2786063"/>
            <a:ext cx="577850" cy="928687"/>
          </a:xfrm>
          <a:prstGeom prst="line">
            <a:avLst/>
          </a:prstGeom>
          <a:noFill/>
          <a:ln w="127000">
            <a:solidFill>
              <a:srgbClr val="660066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09" name="Rectangle 12"/>
          <p:cNvSpPr>
            <a:spLocks noChangeAspect="1" noChangeArrowheads="1"/>
          </p:cNvSpPr>
          <p:nvPr/>
        </p:nvSpPr>
        <p:spPr bwMode="auto">
          <a:xfrm>
            <a:off x="7318375" y="1465263"/>
            <a:ext cx="1776413" cy="143192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10" name="Picture 13" descr="スキャン00100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2958B"/>
              </a:clrFrom>
              <a:clrTo>
                <a:srgbClr val="B2958B">
                  <a:alpha val="0"/>
                </a:srgbClr>
              </a:clrTo>
            </a:clrChange>
            <a:lum bright="6000" contrast="24000"/>
          </a:blip>
          <a:srcRect l="7269" t="20607" r="47337" b="56546"/>
          <a:stretch>
            <a:fillRect/>
          </a:stretch>
        </p:blipFill>
        <p:spPr bwMode="auto">
          <a:xfrm>
            <a:off x="7364413" y="1487488"/>
            <a:ext cx="169703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4"/>
          <p:cNvSpPr txBox="1">
            <a:spLocks noChangeAspect="1" noChangeArrowheads="1"/>
          </p:cNvSpPr>
          <p:nvPr/>
        </p:nvSpPr>
        <p:spPr bwMode="auto">
          <a:xfrm>
            <a:off x="7346950" y="2623122"/>
            <a:ext cx="1920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AVF Cyclotron</a:t>
            </a:r>
            <a:r>
              <a:rPr lang="ja-JP" altLang="en-US" sz="1600" dirty="0">
                <a:solidFill>
                  <a:schemeClr val="bg1"/>
                </a:solidFill>
              </a:rPr>
              <a:t>　</a:t>
            </a:r>
          </a:p>
        </p:txBody>
      </p:sp>
      <p:sp>
        <p:nvSpPr>
          <p:cNvPr id="4112" name="Line 15"/>
          <p:cNvSpPr>
            <a:spLocks noChangeAspect="1" noChangeShapeType="1"/>
          </p:cNvSpPr>
          <p:nvPr/>
        </p:nvSpPr>
        <p:spPr bwMode="auto">
          <a:xfrm flipH="1">
            <a:off x="6084888" y="2643188"/>
            <a:ext cx="204787" cy="474662"/>
          </a:xfrm>
          <a:prstGeom prst="line">
            <a:avLst/>
          </a:prstGeom>
          <a:noFill/>
          <a:ln w="127000">
            <a:solidFill>
              <a:srgbClr val="0066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13" name="Line 20"/>
          <p:cNvSpPr>
            <a:spLocks noChangeAspect="1" noChangeShapeType="1"/>
          </p:cNvSpPr>
          <p:nvPr/>
        </p:nvSpPr>
        <p:spPr bwMode="auto">
          <a:xfrm>
            <a:off x="3902075" y="2154238"/>
            <a:ext cx="609600" cy="557212"/>
          </a:xfrm>
          <a:prstGeom prst="line">
            <a:avLst/>
          </a:prstGeom>
          <a:noFill/>
          <a:ln w="127000">
            <a:solidFill>
              <a:srgbClr val="000066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24"/>
          <p:cNvSpPr txBox="1">
            <a:spLocks noChangeAspect="1" noChangeArrowheads="1"/>
          </p:cNvSpPr>
          <p:nvPr/>
        </p:nvSpPr>
        <p:spPr bwMode="auto">
          <a:xfrm>
            <a:off x="2883726" y="1981772"/>
            <a:ext cx="25298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Beam Swinger System</a:t>
            </a:r>
            <a:endParaRPr lang="ja-JP" altLang="en-US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6" name="Text Box 30"/>
          <p:cNvSpPr txBox="1">
            <a:spLocks noChangeAspect="1" noChangeArrowheads="1"/>
          </p:cNvSpPr>
          <p:nvPr/>
        </p:nvSpPr>
        <p:spPr bwMode="auto">
          <a:xfrm>
            <a:off x="1085396" y="3567290"/>
            <a:ext cx="944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NPOL2</a:t>
            </a:r>
            <a:endParaRPr lang="en-US" altLang="ja-JP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120" name="Rectangle 17"/>
          <p:cNvSpPr>
            <a:spLocks noChangeAspect="1" noChangeArrowheads="1"/>
          </p:cNvSpPr>
          <p:nvPr/>
        </p:nvSpPr>
        <p:spPr bwMode="auto">
          <a:xfrm>
            <a:off x="5437188" y="1250950"/>
            <a:ext cx="1816100" cy="146843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21" name="Picture 18" descr="r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6875" y="1287463"/>
            <a:ext cx="17335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9"/>
          <p:cNvSpPr txBox="1">
            <a:spLocks noChangeAspect="1" noChangeArrowheads="1"/>
          </p:cNvSpPr>
          <p:nvPr/>
        </p:nvSpPr>
        <p:spPr bwMode="auto">
          <a:xfrm>
            <a:off x="5476685" y="2427859"/>
            <a:ext cx="1739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Ring Cyclotron</a:t>
            </a:r>
            <a:endParaRPr lang="ja-JP" altLang="en-US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123" name="Line 51"/>
          <p:cNvSpPr>
            <a:spLocks noChangeAspect="1" noChangeShapeType="1"/>
          </p:cNvSpPr>
          <p:nvPr/>
        </p:nvSpPr>
        <p:spPr bwMode="auto">
          <a:xfrm rot="3300000" flipV="1">
            <a:off x="6302375" y="3535363"/>
            <a:ext cx="706437" cy="992188"/>
          </a:xfrm>
          <a:prstGeom prst="line">
            <a:avLst/>
          </a:prstGeom>
          <a:noFill/>
          <a:ln w="5080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24" name="Line 53"/>
          <p:cNvSpPr>
            <a:spLocks noChangeAspect="1" noChangeShapeType="1"/>
          </p:cNvSpPr>
          <p:nvPr/>
        </p:nvSpPr>
        <p:spPr bwMode="auto">
          <a:xfrm rot="3480000" flipV="1">
            <a:off x="6319838" y="3340100"/>
            <a:ext cx="615950" cy="1076325"/>
          </a:xfrm>
          <a:prstGeom prst="line">
            <a:avLst/>
          </a:prstGeom>
          <a:noFill/>
          <a:ln w="5080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25" name="Line 56"/>
          <p:cNvSpPr>
            <a:spLocks noChangeAspect="1" noChangeShapeType="1"/>
          </p:cNvSpPr>
          <p:nvPr/>
        </p:nvSpPr>
        <p:spPr bwMode="auto">
          <a:xfrm flipV="1">
            <a:off x="4845050" y="3016250"/>
            <a:ext cx="111125" cy="379413"/>
          </a:xfrm>
          <a:prstGeom prst="line">
            <a:avLst/>
          </a:prstGeom>
          <a:noFill/>
          <a:ln w="50800">
            <a:solidFill>
              <a:srgbClr val="66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26" name="Line 57"/>
          <p:cNvSpPr>
            <a:spLocks noChangeAspect="1" noChangeShapeType="1"/>
          </p:cNvSpPr>
          <p:nvPr/>
        </p:nvSpPr>
        <p:spPr bwMode="auto">
          <a:xfrm flipH="1" flipV="1">
            <a:off x="4568825" y="2840038"/>
            <a:ext cx="50800" cy="519112"/>
          </a:xfrm>
          <a:prstGeom prst="line">
            <a:avLst/>
          </a:prstGeom>
          <a:noFill/>
          <a:ln w="50800">
            <a:solidFill>
              <a:srgbClr val="66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" name="Text Box 50"/>
          <p:cNvSpPr txBox="1">
            <a:spLocks noChangeAspect="1" noChangeArrowheads="1"/>
          </p:cNvSpPr>
          <p:nvPr/>
        </p:nvSpPr>
        <p:spPr bwMode="auto">
          <a:xfrm>
            <a:off x="4851400" y="3789363"/>
            <a:ext cx="1661032" cy="338554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SOL1 &amp; SOL2</a:t>
            </a:r>
          </a:p>
        </p:txBody>
      </p:sp>
      <p:sp>
        <p:nvSpPr>
          <p:cNvPr id="35" name="Text Box 55"/>
          <p:cNvSpPr txBox="1">
            <a:spLocks noChangeAspect="1" noChangeArrowheads="1"/>
          </p:cNvSpPr>
          <p:nvPr/>
        </p:nvSpPr>
        <p:spPr bwMode="auto">
          <a:xfrm>
            <a:off x="3951288" y="3311525"/>
            <a:ext cx="1645002" cy="338554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BLP1 &amp; BLP2</a:t>
            </a:r>
          </a:p>
        </p:txBody>
      </p:sp>
      <p:sp>
        <p:nvSpPr>
          <p:cNvPr id="4131" name="テキスト ボックス 35"/>
          <p:cNvSpPr txBox="1">
            <a:spLocks noChangeArrowheads="1"/>
          </p:cNvSpPr>
          <p:nvPr/>
        </p:nvSpPr>
        <p:spPr bwMode="auto">
          <a:xfrm>
            <a:off x="6723144" y="699103"/>
            <a:ext cx="24208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Thanks to M. </a:t>
            </a:r>
            <a:r>
              <a:rPr lang="en-US" altLang="ja-JP" sz="1600" i="1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Dozono</a:t>
            </a:r>
            <a:endParaRPr lang="ja-JP" altLang="en-US" sz="1600" i="1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436914" y="152400"/>
            <a:ext cx="7707086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Results of MDA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/>
            </a:r>
            <a:br>
              <a:rPr kumimoji="1" lang="en-US" altLang="ja-JP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First MDA with Polarization Data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029200"/>
          </a:xfrm>
        </p:spPr>
        <p:txBody>
          <a:bodyPr/>
          <a:lstStyle/>
          <a:p>
            <a:r>
              <a:rPr kumimoji="1" lang="en-US" altLang="ja-JP" sz="2000" dirty="0" smtClean="0"/>
              <a:t>MDA (up to 7</a:t>
            </a:r>
            <a:r>
              <a:rPr kumimoji="1" lang="en-US" altLang="ja-JP" sz="2000" baseline="30000" dirty="0" smtClean="0"/>
              <a:t>+</a:t>
            </a:r>
            <a:r>
              <a:rPr kumimoji="1" lang="en-US" altLang="ja-JP" sz="2000" dirty="0" smtClean="0"/>
              <a:t>(L=6))</a:t>
            </a:r>
          </a:p>
          <a:p>
            <a:pPr lvl="1"/>
            <a:r>
              <a:rPr kumimoji="1" lang="en-US" altLang="ja-JP" sz="1800" dirty="0" smtClean="0"/>
              <a:t>Both cross section and polarization data are well reproduced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At 0°: Significant L=0 (GT+IVSM) up to 50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At 4°: Significant L=1 (SDR) around 20 and 35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MeV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 (2p2h?)</a:t>
            </a:r>
            <a:endParaRPr kumimoji="1" lang="ja-JP" altLang="en-US" sz="1800" dirty="0">
              <a:solidFill>
                <a:srgbClr val="0070C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155357" y="2749378"/>
            <a:ext cx="1346886" cy="451021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53297" y="5391665"/>
            <a:ext cx="1346886" cy="451021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5074508" y="3690552"/>
            <a:ext cx="1346886" cy="838199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6505831" y="3688492"/>
            <a:ext cx="1353065" cy="838199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6503771" y="2759675"/>
            <a:ext cx="1353065" cy="838199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5068328" y="2757616"/>
            <a:ext cx="1353065" cy="838199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 bwMode="auto">
          <a:xfrm rot="5400000">
            <a:off x="2088291" y="2984157"/>
            <a:ext cx="2224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 rot="5400000">
            <a:off x="1721707" y="5496698"/>
            <a:ext cx="2224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矢印コネクタ 19"/>
          <p:cNvCxnSpPr/>
          <p:nvPr/>
        </p:nvCxnSpPr>
        <p:spPr bwMode="auto">
          <a:xfrm rot="5400000">
            <a:off x="2040923" y="5599671"/>
            <a:ext cx="2224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0" name="Picture 2" descr="C:\Users\wakasa\Desktop\md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782" y="2702204"/>
            <a:ext cx="3478213" cy="4062412"/>
          </a:xfrm>
          <a:prstGeom prst="rect">
            <a:avLst/>
          </a:prstGeom>
          <a:noFill/>
        </p:spPr>
      </p:pic>
      <p:pic>
        <p:nvPicPr>
          <p:cNvPr id="2052" name="Picture 4" descr="C:\Users\wakasa\Desktop\p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3696" y="2692586"/>
            <a:ext cx="3910013" cy="4108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auto">
          <a:xfrm>
            <a:off x="6282047" y="2624447"/>
            <a:ext cx="2671948" cy="4061361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7103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Gamow-Teller Strength B(GT)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029200"/>
          </a:xfrm>
        </p:spPr>
        <p:txBody>
          <a:bodyPr/>
          <a:lstStyle/>
          <a:p>
            <a:r>
              <a:rPr kumimoji="1" lang="en-US" altLang="ja-JP" sz="2000" dirty="0" smtClean="0"/>
              <a:t>MDA could not separate GT from IVSM</a:t>
            </a:r>
          </a:p>
          <a:p>
            <a:pPr lvl="1"/>
            <a:r>
              <a:rPr kumimoji="1" lang="en-US" altLang="ja-JP" sz="1800" dirty="0" smtClean="0"/>
              <a:t>Assumption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Proportionality between GT/IVSM strength and cross section</a:t>
            </a:r>
          </a:p>
          <a:p>
            <a:pPr lvl="2"/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2"/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2"/>
            <a:r>
              <a:rPr kumimoji="1" lang="en-US" altLang="ja-JP" sz="1800" dirty="0" smtClean="0"/>
              <a:t>Weak interference between GT and IVSM</a:t>
            </a:r>
          </a:p>
          <a:p>
            <a:pPr lvl="2"/>
            <a:r>
              <a:rPr kumimoji="1" lang="en-US" altLang="ja-JP" sz="1800" dirty="0" smtClean="0"/>
              <a:t>Similar quenching effects on IVSM</a:t>
            </a:r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Reliability for theoretical calculations</a:t>
            </a:r>
          </a:p>
        </p:txBody>
      </p:sp>
      <p:pic>
        <p:nvPicPr>
          <p:cNvPr id="3074" name="Picture 2" descr="\begin{align*}&#10;\sigma({\rm GT+IVSM})&#10;=&#10;\hat{\sigma}_{\rm GT}&#10;[B({\rm GT}) + B({\rm IVSM})]&#10;F(q,\omega)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362" y="2299379"/>
            <a:ext cx="6980873" cy="273368"/>
          </a:xfrm>
          <a:prstGeom prst="rect">
            <a:avLst/>
          </a:prstGeom>
          <a:noFill/>
        </p:spPr>
      </p:pic>
      <p:pic>
        <p:nvPicPr>
          <p:cNvPr id="5" name="Picture 5" descr="\begin{align*}&#10;\frac{&#10;\textcolor[rgb]{1,0,0}{\sigma^{\rm Exp}({\rm GT+IVSM})}&#10;}{&#10;\textcolor[rgb]{0,0,1}{\sigma^{\rm Theor}({\rm GT+IVSM})}&#10;}&#10;=&#10;\frac{\textcolor[rgb]{1,0,0}{B^{\rm Exp}({\rm GT})}&#10;}{&#10;\textcolor[rgb]{0,0,1}{B^{\rm Theor}({\rm GT})}&#10;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718" y="3662797"/>
            <a:ext cx="4953953" cy="720090"/>
          </a:xfrm>
          <a:prstGeom prst="rect">
            <a:avLst/>
          </a:prstGeom>
          <a:noFill/>
        </p:spPr>
      </p:pic>
      <p:pic>
        <p:nvPicPr>
          <p:cNvPr id="6" name="Picture 7" descr="\begin{align*}&#10;\textcolor[rgb]{1,0,0}{\hat{\sigma}_{\rm GT}^{\rm Exp} = 1.88 \pm 0.17\, {\rm mb/sr}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0491" y="5020911"/>
            <a:ext cx="3487103" cy="353378"/>
          </a:xfrm>
          <a:prstGeom prst="rect">
            <a:avLst/>
          </a:prstGeom>
          <a:noFill/>
        </p:spPr>
      </p:pic>
      <p:pic>
        <p:nvPicPr>
          <p:cNvPr id="7" name="Picture 9" descr="\begin{align*}&#10;\textcolor[rgb]{0,0,1}{\hat{\sigma}_{\rm GT}^{\rm Theor} = 1.94 \pm 0.16\, {\rm mb/sr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8432" y="5552007"/>
            <a:ext cx="3700462" cy="333375"/>
          </a:xfrm>
          <a:prstGeom prst="rect">
            <a:avLst/>
          </a:prstGeom>
          <a:noFill/>
        </p:spPr>
      </p:pic>
      <p:pic>
        <p:nvPicPr>
          <p:cNvPr id="3075" name="Picture 3" descr="C:\Users\wakasa\Desktop\文書名 _Sasan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01" t="7492" r="9380" b="57797"/>
          <a:stretch>
            <a:fillRect/>
          </a:stretch>
        </p:blipFill>
        <p:spPr bwMode="auto">
          <a:xfrm>
            <a:off x="6293922" y="2660079"/>
            <a:ext cx="2671948" cy="349134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6460175" y="6175168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ヒラギノ丸ゴ StdN W6" pitchFamily="34" charset="-128"/>
                <a:ea typeface="ヒラギノ丸ゴ StdN W6" pitchFamily="34" charset="-128"/>
              </a:rPr>
              <a:t>M.Sasano</a:t>
            </a:r>
            <a:r>
              <a:rPr kumimoji="1" lang="en-US" altLang="ja-JP" sz="1400" dirty="0" smtClean="0">
                <a:latin typeface="ヒラギノ丸ゴ StdN W6" pitchFamily="34" charset="-128"/>
                <a:ea typeface="ヒラギノ丸ゴ StdN W6" pitchFamily="34" charset="-128"/>
              </a:rPr>
              <a:t> et al.,</a:t>
            </a:r>
          </a:p>
          <a:p>
            <a:r>
              <a:rPr kumimoji="1" lang="en-US" altLang="ja-JP" sz="1400" dirty="0" smtClean="0">
                <a:latin typeface="ヒラギノ丸ゴ StdN W6" pitchFamily="34" charset="-128"/>
                <a:ea typeface="ヒラギノ丸ゴ StdN W6" pitchFamily="34" charset="-128"/>
              </a:rPr>
              <a:t>PRC 79, 024602 (2009)</a:t>
            </a:r>
            <a:endParaRPr kumimoji="1" lang="ja-JP" altLang="en-US" sz="1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円/楕円 10"/>
          <p:cNvSpPr/>
          <p:nvPr/>
        </p:nvSpPr>
        <p:spPr bwMode="auto">
          <a:xfrm rot="1440801">
            <a:off x="6889818" y="3169036"/>
            <a:ext cx="1805049" cy="78337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676894" y="5973288"/>
            <a:ext cx="5391397" cy="7125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Theoretical calculations are reliable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Systematic uncertainty of B(GT) </a:t>
            </a:r>
            <a:r>
              <a:rPr lang="ja-JP" altLang="en-US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～ </a:t>
            </a:r>
            <a:r>
              <a:rPr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10%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1484416" y="2600697"/>
            <a:ext cx="217318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テキスト ボックス 14"/>
          <p:cNvSpPr txBox="1"/>
          <p:nvPr/>
        </p:nvSpPr>
        <p:spPr>
          <a:xfrm>
            <a:off x="2137558" y="258882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MDA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7" name="直線コネクタ 16"/>
          <p:cNvCxnSpPr/>
          <p:nvPr/>
        </p:nvCxnSpPr>
        <p:spPr bwMode="auto">
          <a:xfrm>
            <a:off x="4073236" y="2600696"/>
            <a:ext cx="558141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テキスト ボックス 17"/>
          <p:cNvSpPr txBox="1"/>
          <p:nvPr/>
        </p:nvSpPr>
        <p:spPr>
          <a:xfrm>
            <a:off x="3608119" y="2610594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GT unit </a:t>
            </a:r>
            <a:r>
              <a:rPr kumimoji="1" lang="en-US" altLang="ja-JP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c.s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665018" y="3835730"/>
            <a:ext cx="415637" cy="4156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5533901" y="1246910"/>
            <a:ext cx="3538845" cy="4892634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3205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GT Strength B(GT)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/>
            </a:r>
            <a:br>
              <a:rPr kumimoji="1" lang="en-US" altLang="ja-JP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Comparison with 2p2h calc.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2" y="1231074"/>
            <a:ext cx="5569529" cy="5626925"/>
          </a:xfrm>
        </p:spPr>
        <p:txBody>
          <a:bodyPr/>
          <a:lstStyle/>
          <a:p>
            <a:r>
              <a:rPr kumimoji="1" lang="en-US" altLang="ja-JP" sz="2000" dirty="0" smtClean="0"/>
              <a:t>Experimental B(GT)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Strength up to 50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1800" dirty="0" smtClean="0"/>
              <a:t>Not significant compared with </a:t>
            </a:r>
            <a:r>
              <a:rPr kumimoji="1" lang="en-US" altLang="ja-JP" sz="1800" baseline="30000" dirty="0" smtClean="0"/>
              <a:t>90</a:t>
            </a:r>
            <a:r>
              <a:rPr kumimoji="1" lang="en-US" altLang="ja-JP" sz="1800" dirty="0" smtClean="0"/>
              <a:t>Nb</a:t>
            </a:r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Configuration mixing is dominant</a:t>
            </a:r>
          </a:p>
          <a:p>
            <a:pPr lvl="2"/>
            <a:r>
              <a:rPr kumimoji="1" lang="en-US" altLang="ja-JP" sz="1800" dirty="0" smtClean="0"/>
              <a:t>Quark (Δ) effect is small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Consistent with Q=0.86 for </a:t>
            </a:r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90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Nb</a:t>
            </a:r>
          </a:p>
          <a:p>
            <a:pPr lvl="2"/>
            <a:r>
              <a:rPr kumimoji="1" lang="en-US" altLang="ja-JP" sz="1800" dirty="0" smtClean="0"/>
              <a:t>S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(GT) is expected to be small</a:t>
            </a:r>
          </a:p>
          <a:p>
            <a:r>
              <a:rPr kumimoji="1" lang="en-US" altLang="ja-JP" sz="2000" dirty="0" smtClean="0"/>
              <a:t>Theoretical calc. with 2p2h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(GT) is consistent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Different B(GT) distributions</a:t>
            </a:r>
          </a:p>
          <a:p>
            <a:pPr lvl="2"/>
            <a:r>
              <a:rPr kumimoji="1" lang="en-US" altLang="ja-JP" sz="1800" dirty="0" smtClean="0"/>
              <a:t>Exp: Concentrate in GR region</a:t>
            </a:r>
          </a:p>
          <a:p>
            <a:pPr lvl="2"/>
            <a:r>
              <a:rPr kumimoji="1" lang="en-US" altLang="ja-JP" sz="1800" dirty="0" smtClean="0"/>
              <a:t>Theory: Significant spread</a:t>
            </a:r>
          </a:p>
        </p:txBody>
      </p:sp>
      <p:pic>
        <p:nvPicPr>
          <p:cNvPr id="31746" name="Picture 2" descr="C:\Users\wakasa\Desktop\bg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3138" y="1329606"/>
            <a:ext cx="3176085" cy="4190030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 bwMode="auto">
          <a:xfrm>
            <a:off x="807512" y="6282044"/>
            <a:ext cx="5367647" cy="4156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Further studies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are required for conclusions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7" name="Picture 7" descr="\begin{align*}&#10;S^-({\rm GT}) = 115\pm 1({\rm stat})\pm 7({\rm MDA})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461" y="2392465"/>
            <a:ext cx="4893945" cy="273368"/>
          </a:xfrm>
          <a:prstGeom prst="rect">
            <a:avLst/>
          </a:prstGeom>
          <a:noFill/>
        </p:spPr>
      </p:pic>
      <p:pic>
        <p:nvPicPr>
          <p:cNvPr id="8" name="Picture 9" descr="\begin{align*}&#10;\textcolor[rgb]{1,0,0}{=87\pm5\%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5771" y="2792372"/>
            <a:ext cx="1433513" cy="226695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5510151" y="5605152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S.Drozdz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PLB 189, 271(1987)</a:t>
            </a:r>
          </a:p>
          <a:p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N.D.Dang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al.,PRL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79,1638(1997)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1769423" y="3075709"/>
            <a:ext cx="149629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199"/>
            <a:ext cx="9144000" cy="5452905"/>
          </a:xfrm>
        </p:spPr>
        <p:txBody>
          <a:bodyPr/>
          <a:lstStyle/>
          <a:p>
            <a:r>
              <a:rPr kumimoji="1" lang="en-US" altLang="ja-JP" sz="2000" dirty="0" smtClean="0"/>
              <a:t>Relation between SD cross section and SD strength B(SD)</a:t>
            </a:r>
          </a:p>
          <a:p>
            <a:pPr lvl="1"/>
            <a:r>
              <a:rPr kumimoji="1" lang="en-US" altLang="ja-JP" sz="1800" dirty="0" smtClean="0"/>
              <a:t>Proportionality </a:t>
            </a:r>
            <a:r>
              <a:rPr kumimoji="1" lang="en-US" altLang="ja-JP" sz="1800" dirty="0" err="1" smtClean="0"/>
              <a:t>ansatz</a:t>
            </a:r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Proportionality :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10%</a:t>
            </a:r>
          </a:p>
          <a:p>
            <a:pPr lvl="1"/>
            <a:r>
              <a:rPr kumimoji="1" lang="en-US" altLang="ja-JP" sz="1800" dirty="0" smtClean="0"/>
              <a:t>Differences from constant unit </a:t>
            </a:r>
            <a:r>
              <a:rPr kumimoji="1" lang="en-US" altLang="ja-JP" sz="1800" dirty="0" err="1" smtClean="0"/>
              <a:t>c.s</a:t>
            </a:r>
            <a:r>
              <a:rPr kumimoji="1" lang="en-US" altLang="ja-JP" sz="1800" dirty="0" smtClean="0"/>
              <a:t>.</a:t>
            </a:r>
          </a:p>
          <a:p>
            <a:pPr lvl="2"/>
            <a:r>
              <a:rPr kumimoji="1" lang="en-US" altLang="ja-JP" sz="1800" dirty="0" smtClean="0"/>
              <a:t>q-dep. (q is a function of ω)</a:t>
            </a:r>
          </a:p>
          <a:p>
            <a:pPr lvl="2"/>
            <a:r>
              <a:rPr kumimoji="1" lang="en-US" altLang="ja-JP" sz="1800" dirty="0" smtClean="0"/>
              <a:t>Structure (radial W.F.)</a:t>
            </a:r>
          </a:p>
          <a:p>
            <a:pPr lvl="2"/>
            <a:r>
              <a:rPr kumimoji="1" lang="en-US" altLang="ja-JP" sz="1800" dirty="0" smtClean="0"/>
              <a:t>Tensor int. (structure dep.)</a:t>
            </a:r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r>
              <a:rPr kumimoji="1" lang="en-US" altLang="ja-JP" sz="1800" dirty="0" smtClean="0"/>
              <a:t>Unit </a:t>
            </a:r>
            <a:r>
              <a:rPr kumimoji="1" lang="en-US" altLang="ja-JP" sz="1800" dirty="0" err="1" smtClean="0"/>
              <a:t>c.s</a:t>
            </a:r>
            <a:r>
              <a:rPr kumimoji="1" lang="en-US" altLang="ja-JP" sz="1800" dirty="0" smtClean="0"/>
              <a:t>. depends on DWIA inputs</a:t>
            </a:r>
          </a:p>
          <a:p>
            <a:pPr lvl="1"/>
            <a:r>
              <a:rPr kumimoji="1" lang="en-US" altLang="ja-JP" sz="1800" dirty="0" smtClean="0"/>
              <a:t>Optical potential, etc.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Uncertainty :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10%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1014883" y="4531807"/>
            <a:ext cx="4079631" cy="924448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5586884" y="1798655"/>
            <a:ext cx="3376246" cy="4622242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9137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SD Unit Cross Section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28674" name="Picture 2" descr="C:\Users\wakasa\Desktop\unit_s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6564" y="2043979"/>
            <a:ext cx="2998788" cy="4154487"/>
          </a:xfrm>
          <a:prstGeom prst="rect">
            <a:avLst/>
          </a:prstGeom>
          <a:noFill/>
        </p:spPr>
      </p:pic>
      <p:pic>
        <p:nvPicPr>
          <p:cNvPr id="28678" name="Picture 6" descr="\begin{align*}&#10;\textcolor[rgb]{0,0,1}{\sigma_{{\rm SD},J^\pi}(4.0^\circ}) = \textcolor[rgb]{1,0,0}{\hat{\sigma}_{{\rm SD},J^\pi}} B({\rm SD})&#10; 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9926" y="2002151"/>
            <a:ext cx="3920490" cy="293370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1426865" y="235131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MDA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02377" y="23611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Unit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c.s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984738" y="2311121"/>
            <a:ext cx="172831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 bwMode="auto">
          <a:xfrm>
            <a:off x="3125037" y="2319918"/>
            <a:ext cx="88425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 bwMode="auto">
          <a:xfrm>
            <a:off x="4106648" y="2324102"/>
            <a:ext cx="9043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013117" y="234923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Strength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8680" name="Picture 8" descr="\begin{align*}&#10;\textcolor[rgb]{1,0,0}{\hat{\sigma}_{{\rm SD},J^\pi}}&#10; 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1040" y="4630597"/>
            <a:ext cx="1044416" cy="323850"/>
          </a:xfrm>
          <a:prstGeom prst="rect">
            <a:avLst/>
          </a:prstGeom>
          <a:noFill/>
        </p:spPr>
      </p:pic>
      <p:pic>
        <p:nvPicPr>
          <p:cNvPr id="28682" name="Picture 10" descr="\begin{align*}&#10;\textcolor[rgb]{1,0,1}{\hat{\sigma}_{{\rm SD},J^\pi}(\omega)}&#10; 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99259" y="4632709"/>
            <a:ext cx="1611154" cy="348139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>
          <a:xfrm>
            <a:off x="1195754" y="5014127"/>
            <a:ext cx="331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based on DWIA+RPA calc.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>
            <a:off x="2401556" y="4813161"/>
            <a:ext cx="472273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241316" y="831272"/>
            <a:ext cx="3950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C. </a:t>
            </a:r>
            <a:r>
              <a:rPr kumimoji="1" lang="en-US" altLang="ja-JP" sz="1400" i="1" dirty="0" err="1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Gaarde</a:t>
            </a:r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NPA 369, 258 (1981)</a:t>
            </a:r>
          </a:p>
          <a:p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K. </a:t>
            </a:r>
            <a:r>
              <a:rPr kumimoji="1" lang="en-US" altLang="ja-JP" sz="1400" i="1" dirty="0" err="1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Yako</a:t>
            </a:r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PRC 74, 051303(R)(2006)</a:t>
            </a:r>
            <a:endParaRPr kumimoji="1" lang="ja-JP" altLang="en-US" sz="1400" i="1" dirty="0">
              <a:solidFill>
                <a:schemeClr val="accent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5379522" y="1389413"/>
            <a:ext cx="3574473" cy="4583875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4222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SD Strength Distributions</a:t>
            </a:r>
            <a:r>
              <a:rPr kumimoji="1" lang="en-US" altLang="ja-JP" sz="3600" dirty="0" smtClean="0">
                <a:solidFill>
                  <a:schemeClr val="accent6"/>
                </a:solidFill>
              </a:rPr>
              <a:t/>
            </a:r>
            <a:br>
              <a:rPr kumimoji="1" lang="en-US" altLang="ja-JP" sz="3600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Comparison with RPA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47950"/>
            <a:ext cx="9144000" cy="5638800"/>
          </a:xfrm>
        </p:spPr>
        <p:txBody>
          <a:bodyPr/>
          <a:lstStyle/>
          <a:p>
            <a:r>
              <a:rPr kumimoji="1" lang="en-US" altLang="ja-JP" sz="2000" dirty="0" smtClean="0"/>
              <a:t>Experimental B(SD)</a:t>
            </a:r>
          </a:p>
          <a:p>
            <a:pPr lvl="1"/>
            <a:r>
              <a:rPr kumimoji="1" lang="en-US" altLang="ja-JP" sz="1800" dirty="0" smtClean="0"/>
              <a:t>Asymmetric single peak for 1</a:t>
            </a:r>
            <a:r>
              <a:rPr kumimoji="1" lang="en-US" altLang="ja-JP" sz="1800" baseline="30000" dirty="0" smtClean="0"/>
              <a:t>- </a:t>
            </a:r>
            <a:r>
              <a:rPr kumimoji="1" lang="en-US" altLang="ja-JP" sz="1800" dirty="0" smtClean="0"/>
              <a:t>&amp; 2</a:t>
            </a:r>
            <a:r>
              <a:rPr kumimoji="1" lang="en-US" altLang="ja-JP" sz="1800" baseline="30000" dirty="0" smtClean="0"/>
              <a:t>-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Tail to higher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up to 40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Fragmented 0</a:t>
            </a:r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 strength</a:t>
            </a:r>
            <a:endParaRPr kumimoji="1" lang="en-US" altLang="ja-JP" sz="2000" dirty="0" smtClean="0">
              <a:solidFill>
                <a:srgbClr val="0070C0"/>
              </a:solidFill>
            </a:endParaRPr>
          </a:p>
          <a:p>
            <a:r>
              <a:rPr kumimoji="1" lang="en-US" altLang="ja-JP" sz="2000" dirty="0" smtClean="0"/>
              <a:t>Theoretical calc. in RPA</a:t>
            </a:r>
          </a:p>
          <a:p>
            <a:pPr lvl="1"/>
            <a:r>
              <a:rPr kumimoji="1" lang="en-US" altLang="ja-JP" sz="1800" dirty="0" smtClean="0"/>
              <a:t>Phenomenological spreading width</a:t>
            </a:r>
          </a:p>
          <a:p>
            <a:pPr lvl="2"/>
            <a:r>
              <a:rPr kumimoji="1" lang="en-US" altLang="ja-JP" sz="1800" dirty="0" smtClean="0"/>
              <a:t>Effective inclusion of 2p2h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(in part)</a:t>
            </a:r>
          </a:p>
          <a:p>
            <a:pPr lvl="1"/>
            <a:r>
              <a:rPr kumimoji="1" lang="en-US" altLang="ja-JP" sz="1800" dirty="0" smtClean="0"/>
              <a:t>Strength distribution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Total strength is consistent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0</a:t>
            </a:r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 strength is severely fragmented</a:t>
            </a:r>
          </a:p>
          <a:p>
            <a:pPr lvl="1"/>
            <a:r>
              <a:rPr kumimoji="1" lang="en-US" altLang="ja-JP" sz="1800" dirty="0" smtClean="0"/>
              <a:t>Sequence of SDR peak</a:t>
            </a:r>
          </a:p>
          <a:p>
            <a:pPr lvl="2"/>
            <a:r>
              <a:rPr kumimoji="1" lang="en-US" altLang="ja-JP" sz="1800" dirty="0" smtClean="0"/>
              <a:t>Exp:    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</a:t>
            </a:r>
          </a:p>
          <a:p>
            <a:pPr lvl="2"/>
            <a:r>
              <a:rPr kumimoji="1" lang="en-US" altLang="ja-JP" sz="1800" dirty="0" smtClean="0"/>
              <a:t>Theory: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&lt;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&lt;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</a:t>
            </a:r>
          </a:p>
          <a:p>
            <a:r>
              <a:rPr kumimoji="1" lang="en-US" altLang="ja-JP" sz="1800" dirty="0" smtClean="0"/>
              <a:t>Comment on tensor correlations</a:t>
            </a:r>
          </a:p>
          <a:p>
            <a:pPr lvl="1"/>
            <a:r>
              <a:rPr kumimoji="1" lang="en-US" altLang="ja-JP" sz="1800" dirty="0" smtClean="0"/>
              <a:t>Repulsive effect on 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N.G.</a:t>
            </a:r>
            <a:r>
              <a:rPr kumimoji="1" lang="en-US" altLang="ja-JP" sz="1800" dirty="0" smtClean="0"/>
              <a:t>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(attractive effect ? )</a:t>
            </a:r>
          </a:p>
          <a:p>
            <a:pPr lvl="1"/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lvl="2"/>
            <a:endParaRPr kumimoji="1" lang="en-US" altLang="ja-JP" sz="2000" dirty="0" smtClean="0"/>
          </a:p>
          <a:p>
            <a:pPr lvl="1"/>
            <a:endParaRPr kumimoji="1" lang="ja-JP" altLang="en-US" sz="2000" dirty="0"/>
          </a:p>
        </p:txBody>
      </p:sp>
      <p:pic>
        <p:nvPicPr>
          <p:cNvPr id="32770" name="Picture 2" descr="C:\Users\wakasa\Desktop\bs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2381" y="1703820"/>
            <a:ext cx="3405187" cy="4121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auto">
          <a:xfrm>
            <a:off x="5391397" y="1140031"/>
            <a:ext cx="3681347" cy="4334494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2188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Integrated SD Strength</a:t>
            </a:r>
            <a:br>
              <a:rPr kumimoji="1" lang="en-US" altLang="ja-JP" sz="3200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Comparison with RPA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25" y="1219200"/>
            <a:ext cx="7467600" cy="5029200"/>
          </a:xfrm>
        </p:spPr>
        <p:txBody>
          <a:bodyPr/>
          <a:lstStyle/>
          <a:p>
            <a:r>
              <a:rPr kumimoji="1" lang="en-US" altLang="ja-JP" sz="2000" dirty="0" smtClean="0"/>
              <a:t>Experimental B(SD) from MDA</a:t>
            </a:r>
          </a:p>
          <a:p>
            <a:pPr lvl="1"/>
            <a:r>
              <a:rPr kumimoji="1" lang="en-US" altLang="ja-JP" sz="1800" dirty="0" smtClean="0"/>
              <a:t>Uncertainties</a:t>
            </a:r>
          </a:p>
          <a:p>
            <a:pPr lvl="2"/>
            <a:r>
              <a:rPr kumimoji="1" lang="en-US" altLang="ja-JP" sz="1800" dirty="0" smtClean="0"/>
              <a:t>     : Statistical uncertainty</a:t>
            </a:r>
          </a:p>
          <a:p>
            <a:pPr lvl="2"/>
            <a:r>
              <a:rPr kumimoji="1" lang="en-US" altLang="ja-JP" sz="1800" dirty="0" smtClean="0"/>
              <a:t>     : MDA uncertainty</a:t>
            </a:r>
          </a:p>
          <a:p>
            <a:pPr lvl="2"/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10% systematic uncertainty </a:t>
            </a:r>
            <a:br>
              <a:rPr kumimoji="1" lang="en-US" altLang="ja-JP" sz="1800" dirty="0" smtClean="0">
                <a:solidFill>
                  <a:srgbClr val="0070C0"/>
                </a:solidFill>
              </a:rPr>
            </a:br>
            <a:r>
              <a:rPr kumimoji="1" lang="en-US" altLang="ja-JP" sz="1800" dirty="0" smtClean="0">
                <a:solidFill>
                  <a:srgbClr val="0070C0"/>
                </a:solidFill>
              </a:rPr>
              <a:t>from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σ</a:t>
            </a:r>
            <a:r>
              <a:rPr kumimoji="1" lang="en-US" altLang="ja-JP" sz="1800" baseline="-25000" dirty="0" err="1" smtClean="0">
                <a:solidFill>
                  <a:srgbClr val="0070C0"/>
                </a:solidFill>
              </a:rPr>
              <a:t>SD</a:t>
            </a:r>
            <a:endParaRPr kumimoji="1" lang="en-US" altLang="ja-JP" sz="1800" baseline="-25000" dirty="0" smtClean="0">
              <a:solidFill>
                <a:srgbClr val="0070C0"/>
              </a:solidFill>
            </a:endParaRP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Comparison with RPA</a:t>
            </a:r>
          </a:p>
          <a:p>
            <a:pPr lvl="1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Slightly small (NOT significant)</a:t>
            </a:r>
          </a:p>
          <a:p>
            <a:pPr lvl="1"/>
            <a:r>
              <a:rPr kumimoji="1" lang="en-US" altLang="ja-JP" sz="1800" dirty="0" smtClean="0"/>
              <a:t>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Consistent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(Softened)</a:t>
            </a:r>
          </a:p>
          <a:p>
            <a:pPr lvl="1"/>
            <a:r>
              <a:rPr kumimoji="1" lang="en-US" altLang="ja-JP" sz="1800" dirty="0" smtClean="0"/>
              <a:t>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Consistent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(Hardened)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Total : Consistent (Similar distribution)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Users\wakasa\Desktop\bsd_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949" y="1276742"/>
            <a:ext cx="3448050" cy="4144962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 bwMode="auto">
          <a:xfrm>
            <a:off x="1199408" y="2351314"/>
            <a:ext cx="356260" cy="178130"/>
          </a:xfrm>
          <a:prstGeom prst="rect">
            <a:avLst/>
          </a:prstGeom>
          <a:solidFill>
            <a:srgbClr val="99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1235033" y="2090057"/>
            <a:ext cx="308759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正方形/長方形 7"/>
          <p:cNvSpPr/>
          <p:nvPr/>
        </p:nvSpPr>
        <p:spPr bwMode="auto">
          <a:xfrm>
            <a:off x="261257" y="5628904"/>
            <a:ext cx="8585860" cy="961901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SD strengths are NOT quenched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 distribution of each </a:t>
            </a:r>
            <a:r>
              <a:rPr lang="en-US" altLang="ja-JP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lang="en-US" altLang="ja-JP" baseline="300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is different from theoretical predictions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0" lang="en-US" altLang="ja-JP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0" lang="en-US" altLang="ja-JP" sz="18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decomposition in MDA with polarization</a:t>
            </a:r>
            <a:r>
              <a:rPr lang="ja-JP" altLang="en-US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data is successful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2188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Comparison with HF+RPA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59825"/>
            <a:ext cx="9144000" cy="1761503"/>
          </a:xfrm>
        </p:spPr>
        <p:txBody>
          <a:bodyPr/>
          <a:lstStyle/>
          <a:p>
            <a:r>
              <a:rPr kumimoji="1" lang="en-US" altLang="ja-JP" sz="2000" dirty="0" smtClean="0"/>
              <a:t>HF+RPA calculations by Sagawa-san’s group</a:t>
            </a:r>
          </a:p>
          <a:p>
            <a:pPr lvl="1"/>
            <a:r>
              <a:rPr kumimoji="1" lang="en-US" altLang="ja-JP" sz="1800" dirty="0" err="1" smtClean="0"/>
              <a:t>Skyrme</a:t>
            </a:r>
            <a:r>
              <a:rPr kumimoji="1" lang="en-US" altLang="ja-JP" sz="1800" dirty="0" smtClean="0"/>
              <a:t> interaction: SLy4, SIII,SGII,SkI3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and 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strengths are smeared/fragmented compared with calc.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strength is significantly softened 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Integrated strengths (each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J</a:t>
            </a:r>
            <a:r>
              <a:rPr kumimoji="1" lang="en-US" altLang="ja-JP" sz="1800" baseline="30000" dirty="0" err="1" smtClean="0">
                <a:solidFill>
                  <a:srgbClr val="0070C0"/>
                </a:solidFill>
              </a:rPr>
              <a:t>π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,Total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) are consistent</a:t>
            </a:r>
            <a:endParaRPr kumimoji="1" lang="ja-JP" altLang="en-US" sz="1800" dirty="0">
              <a:solidFill>
                <a:srgbClr val="0070C0"/>
              </a:solidFill>
            </a:endParaRPr>
          </a:p>
        </p:txBody>
      </p:sp>
      <p:pic>
        <p:nvPicPr>
          <p:cNvPr id="34818" name="Picture 2" descr="C:\Users\wakasa\Desktop\bsd_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140" y="2938005"/>
            <a:ext cx="3063656" cy="3733246"/>
          </a:xfrm>
          <a:prstGeom prst="rect">
            <a:avLst/>
          </a:prstGeom>
          <a:noFill/>
        </p:spPr>
      </p:pic>
      <p:pic>
        <p:nvPicPr>
          <p:cNvPr id="34819" name="Picture 3" descr="C:\Users\wakasa\Desktop\bsd_int_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797" y="2890354"/>
            <a:ext cx="3108544" cy="37332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4046" y="152400"/>
            <a:ext cx="7689954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Summary for GT/SD strengths of Stable Nuclei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353862" cy="5638800"/>
          </a:xfrm>
        </p:spPr>
        <p:txBody>
          <a:bodyPr/>
          <a:lstStyle/>
          <a:p>
            <a:r>
              <a:rPr kumimoji="1" lang="en-US" altLang="ja-JP" sz="2000" dirty="0" smtClean="0"/>
              <a:t>Gamow-Teller strength</a:t>
            </a:r>
          </a:p>
          <a:p>
            <a:pPr lvl="1"/>
            <a:r>
              <a:rPr kumimoji="1" lang="en-US" altLang="ja-JP" sz="2000" dirty="0" smtClean="0"/>
              <a:t>Peak position 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NN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～ </a:t>
            </a:r>
            <a:r>
              <a:rPr kumimoji="1" lang="en-US" altLang="ja-JP" sz="2000" dirty="0" smtClean="0"/>
              <a:t>0.60</a:t>
            </a:r>
          </a:p>
          <a:p>
            <a:pPr lvl="1"/>
            <a:r>
              <a:rPr kumimoji="1" lang="en-US" altLang="ja-JP" sz="2000" dirty="0" smtClean="0"/>
              <a:t>Strength (quenching) 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NΔ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～ </a:t>
            </a:r>
            <a:r>
              <a:rPr kumimoji="1" lang="en-US" altLang="ja-JP" sz="2000" dirty="0" smtClean="0"/>
              <a:t>0.35</a:t>
            </a:r>
          </a:p>
          <a:p>
            <a:pPr lvl="1"/>
            <a:r>
              <a:rPr kumimoji="1" lang="en-US" altLang="ja-JP" sz="2000" dirty="0" err="1" smtClean="0"/>
              <a:t>Pionic</a:t>
            </a:r>
            <a:r>
              <a:rPr kumimoji="1" lang="en-US" altLang="ja-JP" sz="2000" dirty="0" smtClean="0"/>
              <a:t> correlations at large q are also reproduced with these g’</a:t>
            </a:r>
          </a:p>
          <a:p>
            <a:r>
              <a:rPr kumimoji="1" lang="en-US" altLang="ja-JP" sz="2000" dirty="0" smtClean="0"/>
              <a:t>Spin-Dipole strengths</a:t>
            </a:r>
          </a:p>
          <a:p>
            <a:pPr lvl="1"/>
            <a:r>
              <a:rPr kumimoji="1" lang="en-US" altLang="ja-JP" sz="2000" dirty="0" smtClean="0"/>
              <a:t>Total SD strengths are well reproduced with present g’ values</a:t>
            </a:r>
          </a:p>
          <a:p>
            <a:pPr lvl="2"/>
            <a:r>
              <a:rPr kumimoji="1" lang="en-US" altLang="ja-JP" sz="2000" dirty="0" smtClean="0">
                <a:solidFill>
                  <a:srgbClr val="0070C0"/>
                </a:solidFill>
              </a:rPr>
              <a:t>Spin composition (0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,1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,2</a:t>
            </a:r>
            <a:r>
              <a:rPr kumimoji="1" lang="en-US" altLang="ja-JP" sz="20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) seems to be different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Extension to GT/SD strengths of unstable nuclei</a:t>
            </a:r>
          </a:p>
          <a:p>
            <a:pPr lvl="1"/>
            <a:r>
              <a:rPr kumimoji="1" lang="en-US" altLang="ja-JP" sz="2000" dirty="0" smtClean="0"/>
              <a:t>MDA would be unsuccessful due to poor statistics</a:t>
            </a:r>
          </a:p>
          <a:p>
            <a:pPr lvl="2"/>
            <a:r>
              <a:rPr kumimoji="1" lang="en-US" altLang="ja-JP" sz="2000" dirty="0" smtClean="0">
                <a:solidFill>
                  <a:srgbClr val="FF0000"/>
                </a:solidFill>
              </a:rPr>
              <a:t>GT/SD strength without MDA ?</a:t>
            </a:r>
          </a:p>
          <a:p>
            <a:pPr lvl="3"/>
            <a:r>
              <a:rPr kumimoji="1" lang="en-US" altLang="ja-JP" sz="2000" dirty="0" smtClean="0"/>
              <a:t>Physical background in cross section</a:t>
            </a:r>
          </a:p>
          <a:p>
            <a:pPr lvl="1"/>
            <a:r>
              <a:rPr kumimoji="1" lang="en-US" altLang="ja-JP" sz="2000" dirty="0" smtClean="0"/>
              <a:t>Connection from cross section to GT/SD strength</a:t>
            </a:r>
          </a:p>
          <a:p>
            <a:pPr lvl="2"/>
            <a:r>
              <a:rPr kumimoji="1" lang="en-US" altLang="ja-JP" sz="2000" dirty="0" smtClean="0">
                <a:solidFill>
                  <a:srgbClr val="FF0000"/>
                </a:solidFill>
              </a:rPr>
              <a:t>Can DWIA reproduce absolute values of cross sections?</a:t>
            </a:r>
          </a:p>
          <a:p>
            <a:pPr lvl="3"/>
            <a:r>
              <a:rPr kumimoji="1" lang="en-US" altLang="ja-JP" sz="2000" dirty="0" smtClean="0"/>
              <a:t>YES 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smtClean="0"/>
              <a:t>Strengths could be deduced from cross sections</a:t>
            </a:r>
          </a:p>
          <a:p>
            <a:r>
              <a:rPr kumimoji="1" lang="en-US" altLang="ja-JP" sz="2000" dirty="0" smtClean="0"/>
              <a:t>Predictions for </a:t>
            </a:r>
            <a:r>
              <a:rPr kumimoji="1" lang="en-US" altLang="ja-JP" sz="2000" dirty="0" err="1" smtClean="0"/>
              <a:t>Zr</a:t>
            </a:r>
            <a:r>
              <a:rPr kumimoji="1" lang="en-US" altLang="ja-JP" sz="2000" dirty="0" smtClean="0"/>
              <a:t> and O isotopes</a:t>
            </a: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9988" y="152400"/>
            <a:ext cx="7484012" cy="914400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accent6"/>
                </a:solidFill>
              </a:rPr>
              <a:t>Comparison with MDA and DWIA</a:t>
            </a:r>
            <a:br>
              <a:rPr kumimoji="1" lang="en-US" altLang="ja-JP" sz="2800" dirty="0" smtClean="0">
                <a:solidFill>
                  <a:schemeClr val="accent6"/>
                </a:solidFill>
              </a:rPr>
            </a:br>
            <a:r>
              <a:rPr kumimoji="1" lang="en-US" altLang="ja-JP" sz="2800" dirty="0" smtClean="0">
                <a:solidFill>
                  <a:schemeClr val="accent6"/>
                </a:solidFill>
              </a:rPr>
              <a:t>for </a:t>
            </a:r>
            <a:r>
              <a:rPr kumimoji="1" lang="en-US" altLang="ja-JP" sz="2800" baseline="30000" dirty="0" smtClean="0">
                <a:solidFill>
                  <a:schemeClr val="accent6"/>
                </a:solidFill>
              </a:rPr>
              <a:t>90</a:t>
            </a:r>
            <a:r>
              <a:rPr kumimoji="1" lang="en-US" altLang="ja-JP" sz="2800" dirty="0" smtClean="0">
                <a:solidFill>
                  <a:schemeClr val="accent6"/>
                </a:solidFill>
              </a:rPr>
              <a:t>Zr(</a:t>
            </a:r>
            <a:r>
              <a:rPr kumimoji="1" lang="en-US" altLang="ja-JP" sz="2800" dirty="0" err="1" smtClean="0">
                <a:solidFill>
                  <a:schemeClr val="accent6"/>
                </a:solidFill>
              </a:rPr>
              <a:t>p,n</a:t>
            </a:r>
            <a:r>
              <a:rPr kumimoji="1" lang="en-US" altLang="ja-JP" sz="2800" dirty="0" smtClean="0">
                <a:solidFill>
                  <a:schemeClr val="accent6"/>
                </a:solidFill>
              </a:rPr>
              <a:t>)</a:t>
            </a:r>
            <a:endParaRPr kumimoji="1" lang="ja-JP" altLang="en-US" sz="28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3474720" cy="5638800"/>
          </a:xfrm>
        </p:spPr>
        <p:txBody>
          <a:bodyPr/>
          <a:lstStyle/>
          <a:p>
            <a:r>
              <a:rPr kumimoji="1" lang="en-US" altLang="ja-JP" sz="2000" dirty="0" smtClean="0"/>
              <a:t>MD vs. DWIA</a:t>
            </a:r>
          </a:p>
          <a:p>
            <a:pPr lvl="1"/>
            <a:r>
              <a:rPr kumimoji="1" lang="en-US" altLang="ja-JP" sz="1800" dirty="0" smtClean="0"/>
              <a:t>Consistent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B(GT) and B(SD) can be deduced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Negligible 2p-2h effects at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≦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30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r>
              <a:rPr kumimoji="1" lang="en-US" altLang="ja-JP" sz="2000" dirty="0" smtClean="0"/>
              <a:t>GT</a:t>
            </a:r>
          </a:p>
          <a:p>
            <a:pPr lvl="1"/>
            <a:r>
              <a:rPr kumimoji="1" lang="en-US" altLang="ja-JP" sz="1800" dirty="0" smtClean="0"/>
              <a:t>Negligible B.G. (L</a:t>
            </a:r>
            <a:r>
              <a:rPr kumimoji="1" lang="ja-JP" altLang="en-US" sz="1800" dirty="0" smtClean="0"/>
              <a:t>≧</a:t>
            </a:r>
            <a:r>
              <a:rPr kumimoji="1" lang="en-US" altLang="ja-JP" sz="1800" dirty="0" smtClean="0"/>
              <a:t>1)  in GTGR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B(GT) can be deduced w/o MDA</a:t>
            </a:r>
            <a:br>
              <a:rPr kumimoji="1" lang="en-US" altLang="ja-JP" sz="1800" dirty="0" smtClean="0">
                <a:solidFill>
                  <a:srgbClr val="0070C0"/>
                </a:solidFill>
              </a:rPr>
            </a:br>
            <a:r>
              <a:rPr kumimoji="1" lang="en-US" altLang="ja-JP" sz="1800" dirty="0" smtClean="0">
                <a:solidFill>
                  <a:srgbClr val="0070C0"/>
                </a:solidFill>
              </a:rPr>
              <a:t>(Not S(GT))</a:t>
            </a:r>
          </a:p>
          <a:p>
            <a:r>
              <a:rPr kumimoji="1" lang="en-US" altLang="ja-JP" sz="2000" dirty="0" smtClean="0"/>
              <a:t>SD</a:t>
            </a:r>
          </a:p>
          <a:p>
            <a:pPr lvl="1"/>
            <a:r>
              <a:rPr kumimoji="1" lang="en-US" altLang="ja-JP" sz="1800" dirty="0" smtClean="0"/>
              <a:t>Small (10-20%) BG in SDR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B(SD) would be deduced w/o MDA with </a:t>
            </a:r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10% error</a:t>
            </a:r>
            <a:endParaRPr kumimoji="1" lang="ja-JP" altLang="en-US" sz="1800" dirty="0">
              <a:solidFill>
                <a:srgbClr val="0070C0"/>
              </a:solidFill>
            </a:endParaRPr>
          </a:p>
        </p:txBody>
      </p:sp>
      <p:pic>
        <p:nvPicPr>
          <p:cNvPr id="27650" name="Picture 2" descr="C:\Users\wakasa\Desktop\WSCX09資料\90zr_crdw_001de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6114" y="4079915"/>
            <a:ext cx="2651760" cy="2551176"/>
          </a:xfrm>
          <a:prstGeom prst="rect">
            <a:avLst/>
          </a:prstGeom>
          <a:noFill/>
        </p:spPr>
      </p:pic>
      <p:pic>
        <p:nvPicPr>
          <p:cNvPr id="27651" name="Picture 3" descr="C:\Users\wakasa\Desktop\WSCX09資料\90zr_crdw_046de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4076" y="4076795"/>
            <a:ext cx="2651760" cy="2551176"/>
          </a:xfrm>
          <a:prstGeom prst="rect">
            <a:avLst/>
          </a:prstGeom>
          <a:noFill/>
        </p:spPr>
      </p:pic>
      <p:pic>
        <p:nvPicPr>
          <p:cNvPr id="27652" name="Picture 4" descr="C:\Users\wakasa\Desktop\WSCX09資料\90zr_mda_001de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3641" y="1309837"/>
            <a:ext cx="2651760" cy="2551176"/>
          </a:xfrm>
          <a:prstGeom prst="rect">
            <a:avLst/>
          </a:prstGeom>
          <a:noFill/>
        </p:spPr>
      </p:pic>
      <p:pic>
        <p:nvPicPr>
          <p:cNvPr id="27653" name="Picture 5" descr="C:\Users\wakasa\Desktop\WSCX09資料\90zr_mda_046de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4611" y="1311161"/>
            <a:ext cx="2651760" cy="2551176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 rot="16200000">
            <a:off x="8428900" y="2234326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4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MDA</a:t>
            </a:r>
            <a:endParaRPr kumimoji="1" lang="ja-JP" altLang="en-US" sz="2400" dirty="0">
              <a:solidFill>
                <a:schemeClr val="accent4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8371192" y="5107893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DWIA</a:t>
            </a:r>
            <a:endParaRPr kumimoji="1" lang="ja-JP" altLang="en-US" sz="2400" dirty="0">
              <a:solidFill>
                <a:schemeClr val="accent6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5067759" y="3833870"/>
            <a:ext cx="497962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コネクタ 11"/>
          <p:cNvCxnSpPr/>
          <p:nvPr/>
        </p:nvCxnSpPr>
        <p:spPr bwMode="auto">
          <a:xfrm rot="5400000">
            <a:off x="2355774" y="3829602"/>
            <a:ext cx="497962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矢印コネクタ 13"/>
          <p:cNvCxnSpPr/>
          <p:nvPr/>
        </p:nvCxnSpPr>
        <p:spPr bwMode="auto">
          <a:xfrm rot="10800000">
            <a:off x="4206240" y="1814731"/>
            <a:ext cx="604911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 bwMode="auto">
          <a:xfrm rot="10800000">
            <a:off x="4203896" y="4541520"/>
            <a:ext cx="604911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 bwMode="auto">
          <a:xfrm rot="10800000">
            <a:off x="6935373" y="1899138"/>
            <a:ext cx="604911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 bwMode="auto">
          <a:xfrm rot="10800000">
            <a:off x="6949440" y="4628270"/>
            <a:ext cx="604911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 bwMode="auto">
          <a:xfrm>
            <a:off x="4614203" y="1716258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 bwMode="auto">
          <a:xfrm>
            <a:off x="4597790" y="4471182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 bwMode="auto">
          <a:xfrm>
            <a:off x="7326923" y="1727981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 bwMode="auto">
          <a:xfrm>
            <a:off x="7310510" y="4482904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99016" y="152400"/>
            <a:ext cx="7644984" cy="914400"/>
          </a:xfrm>
        </p:spPr>
        <p:txBody>
          <a:bodyPr/>
          <a:lstStyle/>
          <a:p>
            <a:r>
              <a:rPr kumimoji="1" lang="en-US" altLang="ja-JP" sz="3600" dirty="0" smtClean="0">
                <a:solidFill>
                  <a:schemeClr val="accent6"/>
                </a:solidFill>
              </a:rPr>
              <a:t>Contents</a:t>
            </a:r>
            <a:endParaRPr kumimoji="1" lang="ja-JP" altLang="en-US" sz="36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kumimoji="1" lang="en-US" altLang="ja-JP" sz="2000" dirty="0" smtClean="0"/>
              <a:t>GT study for </a:t>
            </a:r>
            <a:r>
              <a:rPr kumimoji="1" lang="en-US" altLang="ja-JP" sz="2000" baseline="30000" dirty="0" smtClean="0"/>
              <a:t>90</a:t>
            </a:r>
            <a:r>
              <a:rPr kumimoji="1" lang="en-US" altLang="ja-JP" sz="2000" dirty="0" smtClean="0"/>
              <a:t>Zr </a:t>
            </a:r>
          </a:p>
          <a:p>
            <a:pPr lvl="1"/>
            <a:r>
              <a:rPr kumimoji="1" lang="en-US" altLang="ja-JP" sz="2000" dirty="0" smtClean="0">
                <a:solidFill>
                  <a:srgbClr val="7030A0"/>
                </a:solidFill>
              </a:rPr>
              <a:t>Unified understanding of spin-</a:t>
            </a:r>
            <a:r>
              <a:rPr kumimoji="1" lang="en-US" altLang="ja-JP" sz="2000" dirty="0" err="1" smtClean="0">
                <a:solidFill>
                  <a:srgbClr val="7030A0"/>
                </a:solidFill>
              </a:rPr>
              <a:t>isospin</a:t>
            </a:r>
            <a:r>
              <a:rPr kumimoji="1" lang="en-US" altLang="ja-JP" sz="2000" dirty="0" smtClean="0">
                <a:solidFill>
                  <a:srgbClr val="7030A0"/>
                </a:solidFill>
              </a:rPr>
              <a:t> responses</a:t>
            </a:r>
          </a:p>
          <a:p>
            <a:pPr lvl="2"/>
            <a:r>
              <a:rPr kumimoji="1" lang="el-GR" altLang="ja-JP" sz="2000" dirty="0" smtClean="0"/>
              <a:t>π</a:t>
            </a:r>
            <a:r>
              <a:rPr kumimoji="1" lang="en-US" altLang="ja-JP" sz="2000" dirty="0" smtClean="0"/>
              <a:t>+</a:t>
            </a:r>
            <a:r>
              <a:rPr kumimoji="1" lang="en-US" altLang="ja-JP" sz="2000" dirty="0" err="1" smtClean="0"/>
              <a:t>ρ+g</a:t>
            </a:r>
            <a:r>
              <a:rPr kumimoji="1" lang="en-US" altLang="ja-JP" sz="2000" dirty="0" smtClean="0"/>
              <a:t>’ model</a:t>
            </a:r>
          </a:p>
          <a:p>
            <a:pPr lvl="2"/>
            <a:r>
              <a:rPr kumimoji="1" lang="en-US" altLang="ja-JP" sz="2000" dirty="0" smtClean="0"/>
              <a:t>Two free parameters: </a:t>
            </a:r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NN</a:t>
            </a:r>
            <a:r>
              <a:rPr kumimoji="1" lang="en-US" altLang="ja-JP" sz="2000" dirty="0" smtClean="0"/>
              <a:t> and </a:t>
            </a:r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NΔ</a:t>
            </a:r>
            <a:endParaRPr kumimoji="1" lang="en-US" altLang="ja-JP" sz="2000" baseline="-25000" dirty="0" smtClean="0"/>
          </a:p>
          <a:p>
            <a:pPr lvl="1"/>
            <a:r>
              <a:rPr kumimoji="1" lang="en-US" altLang="ja-JP" sz="2000" dirty="0" smtClean="0"/>
              <a:t>Peak position 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NN</a:t>
            </a:r>
            <a:r>
              <a:rPr kumimoji="1" lang="en-US" altLang="ja-JP" sz="2000" dirty="0" smtClean="0"/>
              <a:t> (short-range repulsion in NN)</a:t>
            </a:r>
          </a:p>
          <a:p>
            <a:pPr lvl="1"/>
            <a:r>
              <a:rPr kumimoji="1" lang="en-US" altLang="ja-JP" sz="2000" dirty="0" smtClean="0"/>
              <a:t>Strength (quenching) 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NΔ</a:t>
            </a:r>
            <a:r>
              <a:rPr kumimoji="1" lang="en-US" altLang="ja-JP" sz="2000" dirty="0" smtClean="0"/>
              <a:t> (short-range repulsion in NΔ)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No free parameter in 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π+ρ+g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’ model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GT/SD study for </a:t>
            </a:r>
            <a:r>
              <a:rPr kumimoji="1" lang="en-US" altLang="ja-JP" sz="2000" baseline="30000" dirty="0" smtClean="0"/>
              <a:t>208</a:t>
            </a:r>
            <a:r>
              <a:rPr kumimoji="1" lang="en-US" altLang="ja-JP" sz="2000" dirty="0" smtClean="0"/>
              <a:t>Pb</a:t>
            </a:r>
          </a:p>
          <a:p>
            <a:pPr lvl="1"/>
            <a:r>
              <a:rPr kumimoji="1" lang="en-US" altLang="ja-JP" sz="2000" dirty="0" smtClean="0"/>
              <a:t>Comparison with predictions in </a:t>
            </a:r>
            <a:r>
              <a:rPr kumimoji="1" lang="en-US" altLang="ja-JP" sz="2000" dirty="0" err="1" smtClean="0"/>
              <a:t>π+ρ+g</a:t>
            </a:r>
            <a:r>
              <a:rPr kumimoji="1" lang="en-US" altLang="ja-JP" sz="2000" dirty="0" smtClean="0"/>
              <a:t>’ model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Quantitative reproduction by 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π+ρ+g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’ model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Perspective for unstable nuclei</a:t>
            </a:r>
          </a:p>
          <a:p>
            <a:pPr lvl="1"/>
            <a:r>
              <a:rPr kumimoji="1" lang="en-US" altLang="ja-JP" sz="2000" dirty="0" smtClean="0">
                <a:solidFill>
                  <a:srgbClr val="0070C0"/>
                </a:solidFill>
              </a:rPr>
              <a:t>Can we deduce GT/SD strengths ?</a:t>
            </a:r>
          </a:p>
          <a:p>
            <a:pPr lvl="2"/>
            <a:r>
              <a:rPr kumimoji="1" lang="en-US" altLang="ja-JP" sz="2000" dirty="0" smtClean="0"/>
              <a:t>Without performing </a:t>
            </a:r>
            <a:r>
              <a:rPr kumimoji="1" lang="en-US" altLang="ja-JP" sz="2000" dirty="0" err="1" smtClean="0"/>
              <a:t>multipole</a:t>
            </a:r>
            <a:r>
              <a:rPr kumimoji="1" lang="en-US" altLang="ja-JP" sz="2000" dirty="0" smtClean="0"/>
              <a:t> decomposition</a:t>
            </a:r>
          </a:p>
          <a:p>
            <a:pPr lvl="2"/>
            <a:r>
              <a:rPr kumimoji="1" lang="en-US" altLang="ja-JP" sz="2000" dirty="0" smtClean="0"/>
              <a:t>Without normalizing to beta-decay strengths</a:t>
            </a:r>
          </a:p>
          <a:p>
            <a:pPr lvl="1"/>
            <a:r>
              <a:rPr kumimoji="1" lang="en-US" altLang="ja-JP" sz="2000" dirty="0" smtClean="0">
                <a:solidFill>
                  <a:srgbClr val="0070C0"/>
                </a:solidFill>
              </a:rPr>
              <a:t>Predictions for </a:t>
            </a:r>
            <a:r>
              <a:rPr kumimoji="1" lang="en-US" altLang="ja-JP" sz="2000" dirty="0" err="1" smtClean="0">
                <a:solidFill>
                  <a:srgbClr val="0070C0"/>
                </a:solidFill>
              </a:rPr>
              <a:t>Zr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and O isotopes in </a:t>
            </a:r>
            <a:r>
              <a:rPr kumimoji="1" lang="en-US" altLang="ja-JP" sz="2000" dirty="0" err="1" smtClean="0">
                <a:solidFill>
                  <a:srgbClr val="0070C0"/>
                </a:solidFill>
              </a:rPr>
              <a:t>π+ρ+g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’ model</a:t>
            </a: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wakasa\Desktop\208pb_mda_001de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1260" y="1304868"/>
            <a:ext cx="2651760" cy="2551176"/>
          </a:xfrm>
          <a:prstGeom prst="rect">
            <a:avLst/>
          </a:prstGeom>
          <a:noFill/>
        </p:spPr>
      </p:pic>
      <p:pic>
        <p:nvPicPr>
          <p:cNvPr id="29699" name="Picture 3" descr="C:\Users\wakasa\Desktop\208pb_mda_040de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3167" y="1309304"/>
            <a:ext cx="2651760" cy="2551176"/>
          </a:xfrm>
          <a:prstGeom prst="rect">
            <a:avLst/>
          </a:prstGeom>
          <a:noFill/>
        </p:spPr>
      </p:pic>
      <p:pic>
        <p:nvPicPr>
          <p:cNvPr id="29700" name="Picture 4" descr="C:\Users\wakasa\Desktop\208pb_crdw_001de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0940" y="4075906"/>
            <a:ext cx="2651760" cy="2551176"/>
          </a:xfrm>
          <a:prstGeom prst="rect">
            <a:avLst/>
          </a:prstGeom>
          <a:noFill/>
        </p:spPr>
      </p:pic>
      <p:pic>
        <p:nvPicPr>
          <p:cNvPr id="29701" name="Picture 5" descr="C:\Users\wakasa\Desktop\208pb_crdw_040de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2158" y="4081053"/>
            <a:ext cx="2651760" cy="255117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9988" y="152400"/>
            <a:ext cx="7484012" cy="914400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accent6"/>
                </a:solidFill>
              </a:rPr>
              <a:t>Comparison with MDA and DWIA</a:t>
            </a:r>
            <a:br>
              <a:rPr kumimoji="1" lang="en-US" altLang="ja-JP" sz="2800" dirty="0" smtClean="0">
                <a:solidFill>
                  <a:schemeClr val="accent6"/>
                </a:solidFill>
              </a:rPr>
            </a:br>
            <a:r>
              <a:rPr kumimoji="1" lang="en-US" altLang="ja-JP" sz="2800" dirty="0" smtClean="0">
                <a:solidFill>
                  <a:schemeClr val="accent6"/>
                </a:solidFill>
              </a:rPr>
              <a:t>for </a:t>
            </a:r>
            <a:r>
              <a:rPr kumimoji="1" lang="en-US" altLang="ja-JP" sz="2800" baseline="30000" dirty="0" smtClean="0">
                <a:solidFill>
                  <a:schemeClr val="accent6"/>
                </a:solidFill>
              </a:rPr>
              <a:t>208</a:t>
            </a:r>
            <a:r>
              <a:rPr kumimoji="1" lang="en-US" altLang="ja-JP" sz="2800" dirty="0" smtClean="0">
                <a:solidFill>
                  <a:schemeClr val="accent6"/>
                </a:solidFill>
              </a:rPr>
              <a:t>Pb(</a:t>
            </a:r>
            <a:r>
              <a:rPr kumimoji="1" lang="en-US" altLang="ja-JP" sz="2800" dirty="0" err="1" smtClean="0">
                <a:solidFill>
                  <a:schemeClr val="accent6"/>
                </a:solidFill>
              </a:rPr>
              <a:t>p,n</a:t>
            </a:r>
            <a:r>
              <a:rPr kumimoji="1" lang="en-US" altLang="ja-JP" sz="2800" dirty="0" smtClean="0">
                <a:solidFill>
                  <a:schemeClr val="accent6"/>
                </a:solidFill>
              </a:rPr>
              <a:t>)</a:t>
            </a:r>
            <a:endParaRPr kumimoji="1" lang="ja-JP" altLang="en-US" sz="28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3474720" cy="5638800"/>
          </a:xfrm>
        </p:spPr>
        <p:txBody>
          <a:bodyPr/>
          <a:lstStyle/>
          <a:p>
            <a:r>
              <a:rPr kumimoji="1" lang="en-US" altLang="ja-JP" sz="2000" dirty="0" smtClean="0"/>
              <a:t>MD vs. DWIA</a:t>
            </a:r>
          </a:p>
          <a:p>
            <a:pPr lvl="1"/>
            <a:r>
              <a:rPr kumimoji="1" lang="en-US" altLang="ja-JP" sz="1800" dirty="0" smtClean="0"/>
              <a:t>Consistent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B(GT) and B(SD) can be deduced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Negligible 2p-2h effects at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≦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30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r>
              <a:rPr kumimoji="1" lang="en-US" altLang="ja-JP" sz="2000" dirty="0" smtClean="0"/>
              <a:t>GT</a:t>
            </a:r>
          </a:p>
          <a:p>
            <a:pPr lvl="1"/>
            <a:r>
              <a:rPr kumimoji="1" lang="en-US" altLang="ja-JP" sz="1800" dirty="0" smtClean="0"/>
              <a:t>Negligible B.G. (L</a:t>
            </a:r>
            <a:r>
              <a:rPr kumimoji="1" lang="ja-JP" altLang="en-US" sz="1800" dirty="0" smtClean="0"/>
              <a:t>≧</a:t>
            </a:r>
            <a:r>
              <a:rPr kumimoji="1" lang="en-US" altLang="ja-JP" sz="1800" dirty="0" smtClean="0"/>
              <a:t>1)  in GTGR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B(GT) can be deduced w/o MDA</a:t>
            </a:r>
            <a:br>
              <a:rPr kumimoji="1" lang="en-US" altLang="ja-JP" sz="1800" dirty="0" smtClean="0">
                <a:solidFill>
                  <a:srgbClr val="0070C0"/>
                </a:solidFill>
              </a:rPr>
            </a:br>
            <a:r>
              <a:rPr kumimoji="1" lang="en-US" altLang="ja-JP" sz="1800" dirty="0" smtClean="0">
                <a:solidFill>
                  <a:srgbClr val="0070C0"/>
                </a:solidFill>
              </a:rPr>
              <a:t>(Not S(GT))</a:t>
            </a:r>
          </a:p>
          <a:p>
            <a:r>
              <a:rPr kumimoji="1" lang="en-US" altLang="ja-JP" sz="2000" dirty="0" smtClean="0"/>
              <a:t>SD</a:t>
            </a:r>
          </a:p>
          <a:p>
            <a:pPr lvl="1"/>
            <a:r>
              <a:rPr kumimoji="1" lang="en-US" altLang="ja-JP" sz="1800" dirty="0" smtClean="0"/>
              <a:t>Small (10-20%) BG in SDR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B(SD) would be deduced w/o MDA with </a:t>
            </a:r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10% error</a:t>
            </a:r>
            <a:endParaRPr kumimoji="1" lang="ja-JP" altLang="en-US" sz="18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8428900" y="2234326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4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MDA</a:t>
            </a:r>
            <a:endParaRPr kumimoji="1" lang="ja-JP" altLang="en-US" sz="2400" dirty="0">
              <a:solidFill>
                <a:schemeClr val="accent4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8371192" y="5107893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DWIA</a:t>
            </a:r>
            <a:endParaRPr kumimoji="1" lang="ja-JP" altLang="en-US" sz="2400" dirty="0">
              <a:solidFill>
                <a:schemeClr val="accent6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5067759" y="3833870"/>
            <a:ext cx="497962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コネクタ 11"/>
          <p:cNvCxnSpPr/>
          <p:nvPr/>
        </p:nvCxnSpPr>
        <p:spPr bwMode="auto">
          <a:xfrm rot="5400000">
            <a:off x="2355774" y="3829602"/>
            <a:ext cx="497962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 rot="10800000" flipV="1">
            <a:off x="4480560" y="4634548"/>
            <a:ext cx="367437" cy="2766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 bwMode="auto">
          <a:xfrm rot="10800000">
            <a:off x="6935373" y="1455001"/>
            <a:ext cx="604911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 bwMode="auto">
          <a:xfrm rot="10800000">
            <a:off x="6936377" y="4197196"/>
            <a:ext cx="604911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 bwMode="auto">
          <a:xfrm>
            <a:off x="4614203" y="1716258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 bwMode="auto">
          <a:xfrm>
            <a:off x="4597790" y="4471182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 bwMode="auto">
          <a:xfrm>
            <a:off x="7326923" y="1727981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 bwMode="auto">
          <a:xfrm>
            <a:off x="7310510" y="4482904"/>
            <a:ext cx="11535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 bwMode="auto">
          <a:xfrm rot="10800000" flipV="1">
            <a:off x="4463143" y="1900056"/>
            <a:ext cx="367437" cy="2766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2702" y="152400"/>
            <a:ext cx="7751298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Isotope Dependence of GT for </a:t>
            </a:r>
            <a:r>
              <a:rPr kumimoji="1" lang="en-US" altLang="ja-JP" sz="3200" dirty="0" err="1" smtClean="0">
                <a:solidFill>
                  <a:schemeClr val="accent6"/>
                </a:solidFill>
              </a:rPr>
              <a:t>Zr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27759"/>
            <a:ext cx="9144000" cy="2059577"/>
          </a:xfrm>
        </p:spPr>
        <p:txBody>
          <a:bodyPr/>
          <a:lstStyle/>
          <a:p>
            <a:r>
              <a:rPr kumimoji="1" lang="en-US" altLang="ja-JP" sz="2000" dirty="0" smtClean="0"/>
              <a:t>Excess neutron effects on GTR</a:t>
            </a:r>
          </a:p>
          <a:p>
            <a:pPr lvl="1"/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96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Zr : d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5/2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hole states fill the valley</a:t>
            </a:r>
            <a:r>
              <a:rPr kumimoji="1" lang="en-US" altLang="ja-JP" sz="1800" dirty="0" smtClean="0"/>
              <a:t/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        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dirty="0" smtClean="0"/>
              <a:t>GT states form a single resonance peak</a:t>
            </a:r>
          </a:p>
          <a:p>
            <a:pPr lvl="1"/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104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Zr : Lower GTR peak position</a:t>
            </a:r>
            <a:r>
              <a:rPr kumimoji="1" lang="en-US" altLang="ja-JP" sz="1800" dirty="0" smtClean="0"/>
              <a:t/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        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dirty="0" smtClean="0"/>
              <a:t>Due to lower proton single particle states 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             (Larger binding energy for protons)</a:t>
            </a:r>
            <a:endParaRPr kumimoji="1" lang="ja-JP" altLang="en-US" sz="1800" dirty="0"/>
          </a:p>
        </p:txBody>
      </p:sp>
      <p:pic>
        <p:nvPicPr>
          <p:cNvPr id="28674" name="Picture 2" descr="C:\Users\wakasa\Desktop\WSCX09資料\90zr_crdw_001deg_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573" y="3421274"/>
            <a:ext cx="2872740" cy="2763774"/>
          </a:xfrm>
          <a:prstGeom prst="rect">
            <a:avLst/>
          </a:prstGeom>
          <a:noFill/>
        </p:spPr>
      </p:pic>
      <p:pic>
        <p:nvPicPr>
          <p:cNvPr id="28677" name="Picture 5" descr="C:\Users\wakasa\Desktop\96zr_crdw_001deg_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184" y="3421274"/>
            <a:ext cx="2872740" cy="2763774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943156" y="6089154"/>
            <a:ext cx="147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Zr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9/2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65328" y="6150114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96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Zr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5/2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30722" name="Picture 2" descr="C:\Users\wakasa\Desktop\104zr_crdw_001deg_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4784" y="3421274"/>
            <a:ext cx="2863901" cy="2756168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7073991" y="6132697"/>
            <a:ext cx="147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104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Zr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7/2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59035" y="2980127"/>
            <a:ext cx="8987245" cy="34940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Information on </a:t>
            </a:r>
            <a:r>
              <a:rPr kumimoji="0" lang="en-US" altLang="ja-JP" sz="1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s.p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. states is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important for investigating correl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ation effects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3" name="直線コネクタ 12"/>
          <p:cNvCxnSpPr/>
          <p:nvPr/>
        </p:nvCxnSpPr>
        <p:spPr bwMode="auto">
          <a:xfrm rot="5400000">
            <a:off x="31414" y="4652272"/>
            <a:ext cx="238023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 rot="5400000">
            <a:off x="3045677" y="4644128"/>
            <a:ext cx="238023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 rot="5400000">
            <a:off x="6040163" y="4637149"/>
            <a:ext cx="238023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テキスト ボックス 15"/>
          <p:cNvSpPr txBox="1"/>
          <p:nvPr/>
        </p:nvSpPr>
        <p:spPr>
          <a:xfrm rot="16200000">
            <a:off x="851580" y="3769284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15 </a:t>
            </a:r>
            <a:r>
              <a:rPr kumimoji="1" lang="en-US" altLang="ja-JP" sz="16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3865842" y="3810002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15 </a:t>
            </a:r>
            <a:r>
              <a:rPr kumimoji="1" lang="en-US" altLang="ja-JP" sz="16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6860328" y="3782083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15 </a:t>
            </a:r>
            <a:r>
              <a:rPr kumimoji="1" lang="en-US" altLang="ja-JP" sz="16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左矢印 18"/>
          <p:cNvSpPr/>
          <p:nvPr/>
        </p:nvSpPr>
        <p:spPr bwMode="auto">
          <a:xfrm>
            <a:off x="6994113" y="3825124"/>
            <a:ext cx="209405" cy="293166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 bwMode="auto">
          <a:xfrm rot="16200000" flipH="1">
            <a:off x="3813859" y="4715887"/>
            <a:ext cx="363762" cy="61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3448196" y="3867003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sz="1600" baseline="-250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5/2</a:t>
            </a:r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 hole</a:t>
            </a:r>
            <a:endParaRPr kumimoji="1" lang="ja-JP" altLang="en-US" sz="16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2702" y="152400"/>
            <a:ext cx="7751298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Isotope Dependence of SD for </a:t>
            </a:r>
            <a:r>
              <a:rPr kumimoji="1" lang="en-US" altLang="ja-JP" sz="3200" dirty="0" err="1" smtClean="0">
                <a:solidFill>
                  <a:schemeClr val="accent6"/>
                </a:solidFill>
              </a:rPr>
              <a:t>Zr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2033451"/>
          </a:xfrm>
        </p:spPr>
        <p:txBody>
          <a:bodyPr/>
          <a:lstStyle/>
          <a:p>
            <a:r>
              <a:rPr kumimoji="1" lang="en-US" altLang="ja-JP" sz="2000" dirty="0" smtClean="0"/>
              <a:t>Excess neutron effects on SDR</a:t>
            </a:r>
          </a:p>
          <a:p>
            <a:pPr lvl="1"/>
            <a:r>
              <a:rPr kumimoji="1" lang="en-US" altLang="ja-JP" sz="1800" dirty="0" smtClean="0"/>
              <a:t>SDR strengths are increased as a function of (N-Z)</a:t>
            </a:r>
          </a:p>
          <a:p>
            <a:pPr lvl="1"/>
            <a:r>
              <a:rPr kumimoji="1" lang="en-US" altLang="ja-JP" sz="1800" dirty="0" smtClean="0"/>
              <a:t>SDR peak positions are lowered due to lower proton </a:t>
            </a:r>
            <a:r>
              <a:rPr kumimoji="1" lang="en-US" altLang="ja-JP" sz="1800" dirty="0" err="1" smtClean="0"/>
              <a:t>s.p</a:t>
            </a:r>
            <a:r>
              <a:rPr kumimoji="1" lang="en-US" altLang="ja-JP" sz="1800" dirty="0" smtClean="0"/>
              <a:t>. energy</a:t>
            </a:r>
            <a:endParaRPr kumimoji="1" lang="ja-JP" altLang="en-US" sz="1800" dirty="0"/>
          </a:p>
        </p:txBody>
      </p:sp>
      <p:pic>
        <p:nvPicPr>
          <p:cNvPr id="31746" name="Picture 2" descr="C:\Users\wakasa\Desktop\96zr_crdw_046deg_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7324" y="3331104"/>
            <a:ext cx="2872740" cy="2763774"/>
          </a:xfrm>
          <a:prstGeom prst="rect">
            <a:avLst/>
          </a:prstGeom>
          <a:noFill/>
        </p:spPr>
      </p:pic>
      <p:pic>
        <p:nvPicPr>
          <p:cNvPr id="31748" name="Picture 4" descr="C:\Users\wakasa\Desktop\WSCX09資料\90zr_crdw_046deg_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504" y="3331104"/>
            <a:ext cx="2872740" cy="2763774"/>
          </a:xfrm>
          <a:prstGeom prst="rect">
            <a:avLst/>
          </a:prstGeom>
          <a:noFill/>
        </p:spPr>
      </p:pic>
      <p:pic>
        <p:nvPicPr>
          <p:cNvPr id="4" name="Picture 2" descr="C:\Users\wakasa\Desktop\104zr_crdw_046deg_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0479" y="3331104"/>
            <a:ext cx="2863901" cy="2756168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627017" y="6150114"/>
            <a:ext cx="147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90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Zr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9/2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14504" y="6150114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96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Zr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5/2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45236" y="6150114"/>
            <a:ext cx="1470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104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Zr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7/2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17565" y="2272937"/>
            <a:ext cx="8961120" cy="95358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SDR strengths could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be deduced by using a proportionality </a:t>
            </a:r>
            <a:r>
              <a:rPr kumimoji="0" lang="en-US" altLang="ja-JP" sz="18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ansatz</a:t>
            </a:r>
            <a:endParaRPr kumimoji="0" lang="en-US" altLang="ja-JP" sz="1800" b="0" i="0" u="none" strike="noStrike" cap="none" normalizeH="0" dirty="0" smtClean="0">
              <a:ln>
                <a:noFill/>
              </a:ln>
              <a:solidFill>
                <a:srgbClr val="7030A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ja-JP" altLang="en-US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baseline="0" dirty="0" smtClean="0">
                <a:latin typeface="ヒラギノ丸ゴ StdN W6" pitchFamily="34" charset="-128"/>
                <a:ea typeface="ヒラギノ丸ゴ StdN W6" pitchFamily="34" charset="-128"/>
              </a:rPr>
              <a:t>Neutron</a:t>
            </a:r>
            <a:r>
              <a:rPr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 skin thickness might be deduced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SDR distributions would give information on interaction beyond </a:t>
            </a:r>
            <a:r>
              <a:rPr kumimoji="0" lang="en-US" altLang="ja-JP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π+ρ+g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’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V="1">
            <a:off x="1463040" y="4441371"/>
            <a:ext cx="2756263" cy="26125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 bwMode="auto">
          <a:xfrm flipV="1">
            <a:off x="4293326" y="3879669"/>
            <a:ext cx="2917371" cy="55734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 bwMode="auto">
          <a:xfrm rot="5400000">
            <a:off x="126532" y="4555636"/>
            <a:ext cx="237964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 rot="5400000">
            <a:off x="3150469" y="4558310"/>
            <a:ext cx="237964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 rot="5400000">
            <a:off x="6166385" y="4552962"/>
            <a:ext cx="237964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左矢印 18"/>
          <p:cNvSpPr/>
          <p:nvPr/>
        </p:nvSpPr>
        <p:spPr bwMode="auto">
          <a:xfrm>
            <a:off x="7149432" y="4561305"/>
            <a:ext cx="197852" cy="331537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8972" y="152400"/>
            <a:ext cx="7695028" cy="914400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accent6"/>
                </a:solidFill>
              </a:rPr>
              <a:t>Neutron Skin Dependence of GT </a:t>
            </a:r>
            <a:br>
              <a:rPr kumimoji="1" lang="en-US" altLang="ja-JP" sz="2800" dirty="0" smtClean="0">
                <a:solidFill>
                  <a:schemeClr val="accent6"/>
                </a:solidFill>
              </a:rPr>
            </a:br>
            <a:r>
              <a:rPr kumimoji="1" lang="en-US" altLang="ja-JP" sz="2800" dirty="0" smtClean="0">
                <a:solidFill>
                  <a:schemeClr val="accent6"/>
                </a:solidFill>
              </a:rPr>
              <a:t>for </a:t>
            </a:r>
            <a:r>
              <a:rPr kumimoji="1" lang="en-US" altLang="ja-JP" sz="2800" baseline="30000" dirty="0" smtClean="0">
                <a:solidFill>
                  <a:schemeClr val="accent6"/>
                </a:solidFill>
              </a:rPr>
              <a:t>104</a:t>
            </a:r>
            <a:r>
              <a:rPr kumimoji="1" lang="en-US" altLang="ja-JP" sz="2800" dirty="0" smtClean="0">
                <a:solidFill>
                  <a:schemeClr val="accent6"/>
                </a:solidFill>
              </a:rPr>
              <a:t>Zr</a:t>
            </a:r>
            <a:endParaRPr kumimoji="1" lang="ja-JP" altLang="en-US" sz="28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2320834"/>
          </a:xfrm>
        </p:spPr>
        <p:txBody>
          <a:bodyPr/>
          <a:lstStyle/>
          <a:p>
            <a:r>
              <a:rPr kumimoji="1" lang="en-US" altLang="ja-JP" sz="2000" dirty="0" smtClean="0"/>
              <a:t>Neutron skin effects on GT/IVSM</a:t>
            </a:r>
          </a:p>
          <a:p>
            <a:pPr lvl="1"/>
            <a:r>
              <a:rPr kumimoji="1" lang="en-US" altLang="ja-JP" sz="2000" dirty="0" smtClean="0"/>
              <a:t>GT : Peak height would be lowered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        (Interference by IVSM (?))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IVSM : Very sensitive to neutron skin thickness</a:t>
            </a:r>
          </a:p>
          <a:p>
            <a:pPr lvl="1"/>
            <a:endParaRPr kumimoji="1" lang="ja-JP" altLang="en-US" dirty="0"/>
          </a:p>
        </p:txBody>
      </p:sp>
      <p:pic>
        <p:nvPicPr>
          <p:cNvPr id="27652" name="Picture 4" descr="C:\Users\wakasa\Desktop\104zr-skin1_crdw_001deg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2511" y="3634378"/>
            <a:ext cx="2872740" cy="2763774"/>
          </a:xfrm>
          <a:prstGeom prst="rect">
            <a:avLst/>
          </a:prstGeom>
          <a:noFill/>
        </p:spPr>
      </p:pic>
      <p:pic>
        <p:nvPicPr>
          <p:cNvPr id="27653" name="Picture 5" descr="C:\Users\wakasa\Desktop\104zr-skin2_crdw_001deg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9819" y="3634378"/>
            <a:ext cx="2872740" cy="2763774"/>
          </a:xfrm>
          <a:prstGeom prst="rect">
            <a:avLst/>
          </a:prstGeom>
          <a:noFill/>
        </p:spPr>
      </p:pic>
      <p:pic>
        <p:nvPicPr>
          <p:cNvPr id="27654" name="Picture 6" descr="C:\Users\wakasa\Desktop\104zr_crdw_001deg_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634" y="3634378"/>
            <a:ext cx="2872740" cy="2763774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149531" y="6357146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</a:t>
            </a:r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</a:t>
            </a:r>
            <a:endParaRPr kumimoji="1" lang="ja-JP" altLang="en-US" sz="2400" baseline="-25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36124" y="6396335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1.1×r</a:t>
            </a:r>
            <a:r>
              <a:rPr kumimoji="1" lang="en-US" altLang="ja-JP" sz="24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</a:t>
            </a:r>
            <a:endParaRPr kumimoji="1" lang="ja-JP" altLang="en-US" sz="2400" baseline="-25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75415" y="6396335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1.2×r</a:t>
            </a:r>
            <a:r>
              <a:rPr kumimoji="1" lang="en-US" altLang="ja-JP" sz="24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</a:t>
            </a:r>
            <a:endParaRPr kumimoji="1" lang="ja-JP" altLang="en-US" sz="2400" baseline="-25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209006" y="2625635"/>
            <a:ext cx="8765177" cy="927463"/>
          </a:xfrm>
          <a:prstGeom prst="rect">
            <a:avLst/>
          </a:prstGeom>
          <a:ln w="28575"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IVSM would be CLEARLY observed for RI with neutron skin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altLang="ja-JP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IVSM strength is sensitive to neutron skin thickness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altLang="ja-JP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Peak energy ω</a:t>
            </a:r>
            <a:r>
              <a:rPr lang="ja-JP" altLang="en-US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～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20 </a:t>
            </a:r>
            <a:r>
              <a:rPr lang="en-US" altLang="ja-JP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(Very low compared with stable nuclei)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V="1">
            <a:off x="1711234" y="5303520"/>
            <a:ext cx="2769326" cy="49638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 bwMode="auto">
          <a:xfrm flipV="1">
            <a:off x="4502331" y="4611189"/>
            <a:ext cx="3021875" cy="63572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8972" y="152400"/>
            <a:ext cx="7695028" cy="914400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accent6"/>
                </a:solidFill>
              </a:rPr>
              <a:t>Neutron Skin Dependence of SD </a:t>
            </a:r>
            <a:br>
              <a:rPr kumimoji="1" lang="en-US" altLang="ja-JP" sz="2800" dirty="0" smtClean="0">
                <a:solidFill>
                  <a:schemeClr val="accent6"/>
                </a:solidFill>
              </a:rPr>
            </a:br>
            <a:r>
              <a:rPr kumimoji="1" lang="en-US" altLang="ja-JP" sz="2800" dirty="0" smtClean="0">
                <a:solidFill>
                  <a:schemeClr val="accent6"/>
                </a:solidFill>
              </a:rPr>
              <a:t>for </a:t>
            </a:r>
            <a:r>
              <a:rPr kumimoji="1" lang="en-US" altLang="ja-JP" sz="2800" baseline="30000" dirty="0" smtClean="0">
                <a:solidFill>
                  <a:schemeClr val="accent6"/>
                </a:solidFill>
              </a:rPr>
              <a:t>104</a:t>
            </a:r>
            <a:r>
              <a:rPr kumimoji="1" lang="en-US" altLang="ja-JP" sz="2800" dirty="0" smtClean="0">
                <a:solidFill>
                  <a:schemeClr val="accent6"/>
                </a:solidFill>
              </a:rPr>
              <a:t>Zr</a:t>
            </a:r>
            <a:endParaRPr kumimoji="1" lang="ja-JP" altLang="en-US" sz="28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2542903"/>
          </a:xfrm>
        </p:spPr>
        <p:txBody>
          <a:bodyPr/>
          <a:lstStyle/>
          <a:p>
            <a:r>
              <a:rPr kumimoji="1" lang="en-US" altLang="ja-JP" sz="2000" dirty="0" smtClean="0"/>
              <a:t>Neutron skin effects on SDR</a:t>
            </a:r>
          </a:p>
          <a:p>
            <a:pPr lvl="1"/>
            <a:r>
              <a:rPr kumimoji="1" lang="en-US" altLang="ja-JP" sz="2000" dirty="0" smtClean="0"/>
              <a:t>SDR strengths are increased as a function of N&lt;r</a:t>
            </a:r>
            <a:r>
              <a:rPr kumimoji="1" lang="en-US" altLang="ja-JP" sz="2000" baseline="-25000" dirty="0" smtClean="0"/>
              <a:t>n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&gt;-Z&lt;r</a:t>
            </a:r>
            <a:r>
              <a:rPr kumimoji="1" lang="en-US" altLang="ja-JP" sz="2000" baseline="-25000" dirty="0" smtClean="0"/>
              <a:t>p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&gt;</a:t>
            </a:r>
          </a:p>
          <a:p>
            <a:pPr lvl="1"/>
            <a:r>
              <a:rPr kumimoji="1" lang="en-US" altLang="ja-JP" sz="2000" dirty="0" smtClean="0"/>
              <a:t>Neutron skin effects are NOT so large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Effects are comparable with uncertainty of proportionality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ansatz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</p:txBody>
      </p:sp>
      <p:pic>
        <p:nvPicPr>
          <p:cNvPr id="28677" name="Picture 5" descr="C:\Users\wakasa\Desktop\104zr-skin1_crdw_046deg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0976" y="3596595"/>
            <a:ext cx="2872740" cy="2763774"/>
          </a:xfrm>
          <a:prstGeom prst="rect">
            <a:avLst/>
          </a:prstGeom>
          <a:noFill/>
        </p:spPr>
      </p:pic>
      <p:pic>
        <p:nvPicPr>
          <p:cNvPr id="4" name="Picture 6" descr="C:\Users\wakasa\Desktop\104zr-skin2_crdw_046deg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8381" y="3596595"/>
            <a:ext cx="2872740" cy="2763774"/>
          </a:xfrm>
          <a:prstGeom prst="rect">
            <a:avLst/>
          </a:prstGeom>
          <a:noFill/>
        </p:spPr>
      </p:pic>
      <p:pic>
        <p:nvPicPr>
          <p:cNvPr id="28679" name="Picture 7" descr="C:\Users\wakasa\Desktop\104zr_crdw_046deg_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819" y="3596595"/>
            <a:ext cx="2872740" cy="2763774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 bwMode="auto">
          <a:xfrm>
            <a:off x="130628" y="2704013"/>
            <a:ext cx="8948057" cy="641616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Systematic studies would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be required to deduce the neutron skin effects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altLang="ja-JP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Compare with the data for normal nuclei/isotope without neutron skin 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49531" y="6357146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</a:t>
            </a:r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</a:t>
            </a:r>
            <a:endParaRPr kumimoji="1" lang="ja-JP" altLang="en-US" sz="2400" baseline="-25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44683" y="6396335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1.1×r</a:t>
            </a:r>
            <a:r>
              <a:rPr kumimoji="1" lang="en-US" altLang="ja-JP" sz="24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</a:t>
            </a:r>
            <a:endParaRPr kumimoji="1" lang="ja-JP" altLang="en-US" sz="2400" baseline="-25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44785" y="6396335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r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1.2×r</a:t>
            </a:r>
            <a:r>
              <a:rPr kumimoji="1" lang="en-US" altLang="ja-JP" sz="24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p</a:t>
            </a:r>
            <a:endParaRPr kumimoji="1" lang="ja-JP" altLang="en-US" sz="2400" baseline="-25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V="1">
            <a:off x="1267097" y="4950823"/>
            <a:ext cx="2834640" cy="28738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 bwMode="auto">
          <a:xfrm flipV="1">
            <a:off x="4214948" y="4741817"/>
            <a:ext cx="2969623" cy="20465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2702" y="152400"/>
            <a:ext cx="7751298" cy="914400"/>
          </a:xfrm>
        </p:spPr>
        <p:txBody>
          <a:bodyPr/>
          <a:lstStyle/>
          <a:p>
            <a:r>
              <a:rPr kumimoji="1" lang="en-US" altLang="ja-JP" sz="3200" dirty="0" err="1" smtClean="0">
                <a:solidFill>
                  <a:schemeClr val="accent6"/>
                </a:solidFill>
              </a:rPr>
              <a:t>g’</a:t>
            </a:r>
            <a:r>
              <a:rPr kumimoji="1" lang="en-US" altLang="ja-JP" sz="3200" baseline="-25000" dirty="0" err="1" smtClean="0">
                <a:solidFill>
                  <a:schemeClr val="accent6"/>
                </a:solidFill>
              </a:rPr>
              <a:t>NN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 Dependence of GT for </a:t>
            </a:r>
            <a:r>
              <a:rPr kumimoji="1" lang="en-US" altLang="ja-JP" sz="3200" baseline="30000" dirty="0" smtClean="0">
                <a:solidFill>
                  <a:schemeClr val="accent6"/>
                </a:solidFill>
              </a:rPr>
              <a:t>104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Zr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59546"/>
            <a:ext cx="9144000" cy="2503714"/>
          </a:xfrm>
        </p:spPr>
        <p:txBody>
          <a:bodyPr/>
          <a:lstStyle/>
          <a:p>
            <a:r>
              <a:rPr kumimoji="1" lang="en-US" altLang="ja-JP" sz="2000" dirty="0" err="1" smtClean="0"/>
              <a:t>g’</a:t>
            </a:r>
            <a:r>
              <a:rPr kumimoji="1" lang="en-US" altLang="ja-JP" sz="2000" baseline="-25000" dirty="0" err="1" smtClean="0"/>
              <a:t>NN</a:t>
            </a:r>
            <a:r>
              <a:rPr kumimoji="1" lang="en-US" altLang="ja-JP" sz="2000" dirty="0" smtClean="0"/>
              <a:t> dependence for GTR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GT strength is hardened as a function of 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g’</a:t>
            </a:r>
            <a:r>
              <a:rPr kumimoji="1" lang="en-US" altLang="ja-JP" sz="2000" baseline="-25000" dirty="0" err="1" smtClean="0">
                <a:solidFill>
                  <a:srgbClr val="FF0000"/>
                </a:solidFill>
              </a:rPr>
              <a:t>NN</a:t>
            </a:r>
            <a:endParaRPr kumimoji="1" lang="en-US" altLang="ja-JP" sz="2000" baseline="-250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2000" dirty="0" smtClean="0">
                <a:solidFill>
                  <a:schemeClr val="tx2"/>
                </a:solidFill>
              </a:rPr>
              <a:t>GT strength is ALSO a function of neutron skin thickness</a:t>
            </a:r>
            <a:endParaRPr kumimoji="1" lang="en-US" altLang="ja-JP" sz="2000" baseline="-25000" dirty="0" smtClean="0">
              <a:solidFill>
                <a:schemeClr val="tx2"/>
              </a:solidFill>
            </a:endParaRPr>
          </a:p>
          <a:p>
            <a:pPr lvl="1"/>
            <a:endParaRPr kumimoji="1" lang="ja-JP" altLang="en-US" dirty="0"/>
          </a:p>
        </p:txBody>
      </p:sp>
      <p:pic>
        <p:nvPicPr>
          <p:cNvPr id="4" name="Picture 2" descr="C:\Users\wakasa\Desktop\104zr_crdw_001deg_3t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78" y="3703363"/>
            <a:ext cx="2872740" cy="2763774"/>
          </a:xfrm>
          <a:prstGeom prst="rect">
            <a:avLst/>
          </a:prstGeom>
          <a:noFill/>
        </p:spPr>
      </p:pic>
      <p:grpSp>
        <p:nvGrpSpPr>
          <p:cNvPr id="11" name="グループ化 10"/>
          <p:cNvGrpSpPr/>
          <p:nvPr/>
        </p:nvGrpSpPr>
        <p:grpSpPr>
          <a:xfrm>
            <a:off x="3080658" y="3679549"/>
            <a:ext cx="2872740" cy="2763774"/>
            <a:chOff x="3080658" y="3621493"/>
            <a:chExt cx="2872740" cy="2763774"/>
          </a:xfrm>
        </p:grpSpPr>
        <p:sp>
          <p:nvSpPr>
            <p:cNvPr id="10" name="正方形/長方形 9"/>
            <p:cNvSpPr/>
            <p:nvPr/>
          </p:nvSpPr>
          <p:spPr bwMode="auto">
            <a:xfrm>
              <a:off x="3529853" y="3691218"/>
              <a:ext cx="2333065" cy="2319617"/>
            </a:xfrm>
            <a:prstGeom prst="rect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5" name="Picture 3" descr="C:\Users\wakasa\Desktop\104zr_crdw_001deg_6t5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80658" y="3621493"/>
              <a:ext cx="2872740" cy="2763774"/>
            </a:xfrm>
            <a:prstGeom prst="rect">
              <a:avLst/>
            </a:prstGeom>
            <a:noFill/>
          </p:spPr>
        </p:pic>
      </p:grpSp>
      <p:pic>
        <p:nvPicPr>
          <p:cNvPr id="6" name="Picture 4" descr="C:\Users\wakasa\Desktop\104zr_crdw_001deg_9t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7814" y="3679821"/>
            <a:ext cx="2872740" cy="2763774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836023" y="6396335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0.3</a:t>
            </a:r>
            <a:endParaRPr kumimoji="1" lang="ja-JP" altLang="en-US" sz="2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62252" y="6396335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0.6</a:t>
            </a:r>
            <a:endParaRPr kumimoji="1" lang="ja-JP" altLang="en-US" sz="2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62355" y="6396335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400" baseline="-25000" dirty="0" err="1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1" lang="en-US" altLang="ja-JP" sz="24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= 0.9</a:t>
            </a:r>
            <a:endParaRPr kumimoji="1" lang="ja-JP" altLang="en-US" sz="24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88685" y="2191657"/>
            <a:ext cx="8650514" cy="142239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IVSM is sensitive to neutron skin thickness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ja-JP" altLang="en-US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GTR peak position is NOT sensitive to neutron skin thickness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Simultaneous measurement of GT and IVSM enables us to obtain</a:t>
            </a:r>
            <a:endParaRPr lang="en-US" altLang="ja-JP" dirty="0" smtClean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  <a:p>
            <a:pPr lvl="1">
              <a:buFont typeface="Wingdings" pitchFamily="2" charset="2"/>
              <a:buChar char="l"/>
            </a:pPr>
            <a:r>
              <a:rPr lang="ja-JP" altLang="en-US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I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nformation on </a:t>
            </a:r>
            <a:r>
              <a:rPr kumimoji="0" lang="en-US" altLang="ja-JP" b="0" i="0" u="none" strike="noStrike" cap="none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0" lang="en-US" altLang="ja-JP" b="0" i="0" u="none" strike="noStrike" cap="none" normalizeH="0" baseline="-2500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(nuclear correlation), and 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Information on 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neutron skin thickness,  </a:t>
            </a:r>
            <a:r>
              <a:rPr kumimoji="0" lang="en-US" altLang="ja-JP" b="0" i="0" u="none" strike="noStrike" cap="none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independentluy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 rot="5400000">
            <a:off x="2897746" y="4913290"/>
            <a:ext cx="238259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 rot="5400000">
            <a:off x="5928574" y="4898265"/>
            <a:ext cx="238259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 rot="5400000">
            <a:off x="-94445" y="4921876"/>
            <a:ext cx="2382592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テキスト ボックス 16"/>
          <p:cNvSpPr txBox="1"/>
          <p:nvPr/>
        </p:nvSpPr>
        <p:spPr>
          <a:xfrm rot="16200000">
            <a:off x="779173" y="4095482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10 </a:t>
            </a:r>
            <a:r>
              <a:rPr kumimoji="1" lang="en-US" altLang="ja-JP" sz="16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3758488" y="4054700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10 </a:t>
            </a:r>
            <a:r>
              <a:rPr kumimoji="1" lang="en-US" altLang="ja-JP" sz="16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6486659" y="4065432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10 </a:t>
            </a:r>
            <a:r>
              <a:rPr kumimoji="1" lang="en-US" altLang="ja-JP" sz="16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6769" y="152400"/>
            <a:ext cx="7737231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Isotope Dependence of GT for O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1717964"/>
          </a:xfrm>
        </p:spPr>
        <p:txBody>
          <a:bodyPr/>
          <a:lstStyle/>
          <a:p>
            <a:r>
              <a:rPr kumimoji="1" lang="en-US" altLang="ja-JP" sz="2000" dirty="0" smtClean="0"/>
              <a:t>Excess neutron effects on GT</a:t>
            </a:r>
          </a:p>
          <a:p>
            <a:pPr lvl="1"/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16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O : GT strength is almost completely suppressed</a:t>
            </a:r>
          </a:p>
          <a:p>
            <a:pPr lvl="1"/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22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O : Prominent GT peak (d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5/2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hole) is expected</a:t>
            </a:r>
          </a:p>
          <a:p>
            <a:pPr lvl="2"/>
            <a:r>
              <a:rPr kumimoji="1" lang="en-US" altLang="ja-JP" sz="1800" dirty="0" smtClean="0">
                <a:solidFill>
                  <a:schemeClr val="tx2"/>
                </a:solidFill>
              </a:rPr>
              <a:t>Should be checked by comparing sophisticated calc. (S.M. etc.)</a:t>
            </a:r>
            <a:br>
              <a:rPr kumimoji="1" lang="en-US" altLang="ja-JP" sz="1800" dirty="0" smtClean="0">
                <a:solidFill>
                  <a:schemeClr val="tx2"/>
                </a:solidFill>
              </a:rPr>
            </a:b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29698" name="Picture 2" descr="C:\Users\wakasa\Desktop\16o_crdw_001de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57" y="2592451"/>
            <a:ext cx="3977640" cy="3826764"/>
          </a:xfrm>
          <a:prstGeom prst="rect">
            <a:avLst/>
          </a:prstGeom>
          <a:noFill/>
        </p:spPr>
      </p:pic>
      <p:pic>
        <p:nvPicPr>
          <p:cNvPr id="29699" name="Picture 3" descr="C:\Users\wakasa\Desktop\22o_crdw_001de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5766" y="2634596"/>
            <a:ext cx="3977640" cy="382676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386501" y="645789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16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O : p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16938" y="645789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22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O : d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5/2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484909" y="2438400"/>
            <a:ext cx="554181" cy="55418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5084618" y="2521528"/>
            <a:ext cx="554181" cy="55418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6769" y="152400"/>
            <a:ext cx="7737231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Isotope Dependence of SD for O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52500"/>
            <a:ext cx="9144000" cy="1274618"/>
          </a:xfrm>
        </p:spPr>
        <p:txBody>
          <a:bodyPr/>
          <a:lstStyle/>
          <a:p>
            <a:r>
              <a:rPr kumimoji="1" lang="en-US" altLang="ja-JP" sz="2000" dirty="0" smtClean="0"/>
              <a:t>Excess neutron effects on SDR</a:t>
            </a:r>
          </a:p>
          <a:p>
            <a:pPr lvl="1"/>
            <a:r>
              <a:rPr kumimoji="1" lang="en-US" altLang="ja-JP" sz="1800" dirty="0" smtClean="0"/>
              <a:t>SDR strengths are increased as a function of (N-Z)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Effects are significant compared with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Zr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due to larger N/Z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Neutron skin effects would be more clearly observed </a:t>
            </a:r>
          </a:p>
          <a:p>
            <a:pPr lvl="1"/>
            <a:r>
              <a:rPr kumimoji="1" lang="en-US" altLang="ja-JP" sz="1800" dirty="0" smtClean="0"/>
              <a:t>SDR peak positions are lowered due to lower proton </a:t>
            </a:r>
            <a:r>
              <a:rPr kumimoji="1" lang="en-US" altLang="ja-JP" sz="1800" dirty="0" err="1" smtClean="0"/>
              <a:t>s.p</a:t>
            </a:r>
            <a:r>
              <a:rPr kumimoji="1" lang="en-US" altLang="ja-JP" sz="1800" dirty="0" smtClean="0"/>
              <a:t>. energy</a:t>
            </a:r>
            <a:endParaRPr kumimoji="1" lang="ja-JP" altLang="en-US" sz="1800" dirty="0" smtClean="0"/>
          </a:p>
          <a:p>
            <a:endParaRPr kumimoji="1" lang="ja-JP" altLang="en-US" dirty="0"/>
          </a:p>
        </p:txBody>
      </p:sp>
      <p:pic>
        <p:nvPicPr>
          <p:cNvPr id="30722" name="Picture 2" descr="C:\Users\wakasa\Desktop\22o_crdw_060d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2161" y="2730985"/>
            <a:ext cx="3977640" cy="3826764"/>
          </a:xfrm>
          <a:prstGeom prst="rect">
            <a:avLst/>
          </a:prstGeom>
          <a:noFill/>
        </p:spPr>
      </p:pic>
      <p:pic>
        <p:nvPicPr>
          <p:cNvPr id="30723" name="Picture 3" descr="C:\Users\wakasa\Desktop\16o_crdw_060d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81" y="2703425"/>
            <a:ext cx="3977640" cy="382676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386501" y="645789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16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O : p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1/2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6938" y="645789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22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O : d</a:t>
            </a:r>
            <a:r>
              <a:rPr kumimoji="1" lang="en-US" altLang="ja-JP" sz="2000" baseline="-25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5/2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ヒラギノ丸ゴ StdN W6" pitchFamily="34" charset="-128"/>
                <a:ea typeface="ヒラギノ丸ゴ StdN W6" pitchFamily="34" charset="-128"/>
              </a:rPr>
              <a:t> filled </a:t>
            </a:r>
            <a:endParaRPr kumimoji="1" lang="ja-JP" altLang="en-US" sz="2000" dirty="0">
              <a:solidFill>
                <a:srgbClr val="00206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 bwMode="auto">
          <a:xfrm flipV="1">
            <a:off x="2410691" y="5068264"/>
            <a:ext cx="3948545" cy="58189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 bwMode="auto">
          <a:xfrm rot="5400000">
            <a:off x="366713" y="4402812"/>
            <a:ext cx="3305175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 rot="5400000">
            <a:off x="4814888" y="4421862"/>
            <a:ext cx="3305175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テキスト ボックス 15"/>
          <p:cNvSpPr txBox="1"/>
          <p:nvPr/>
        </p:nvSpPr>
        <p:spPr>
          <a:xfrm rot="16200000">
            <a:off x="1305226" y="314075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20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5762927" y="3140751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20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21028154">
            <a:off x="3342807" y="505168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Factor of 2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4046" y="152400"/>
            <a:ext cx="7689954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Summary for Future Perspective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kumimoji="1" lang="en-US" altLang="ja-JP" sz="2000" dirty="0" smtClean="0"/>
              <a:t>Proportionality </a:t>
            </a:r>
            <a:r>
              <a:rPr kumimoji="1" lang="en-US" altLang="ja-JP" sz="2000" dirty="0" err="1" smtClean="0"/>
              <a:t>ansatz</a:t>
            </a:r>
            <a:r>
              <a:rPr kumimoji="1" lang="en-US" altLang="ja-JP" sz="2000" dirty="0" smtClean="0"/>
              <a:t> for deducing GT/SD strengths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Reliable at E/A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300 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MeV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within 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10%</a:t>
            </a:r>
          </a:p>
          <a:p>
            <a:r>
              <a:rPr kumimoji="1" lang="en-US" altLang="ja-JP" sz="2000" dirty="0" smtClean="0"/>
              <a:t>Physical background for deducing GT/SD strengths</a:t>
            </a:r>
          </a:p>
          <a:p>
            <a:pPr lvl="1"/>
            <a:r>
              <a:rPr kumimoji="1" lang="en-US" altLang="ja-JP" sz="2000" dirty="0" smtClean="0">
                <a:solidFill>
                  <a:srgbClr val="FF0000"/>
                </a:solidFill>
              </a:rPr>
              <a:t>Less than 10-20% in p-h region (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≦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30%)</a:t>
            </a:r>
          </a:p>
          <a:p>
            <a:pPr lvl="1"/>
            <a:r>
              <a:rPr kumimoji="1" lang="en-US" altLang="ja-JP" sz="2000" dirty="0" smtClean="0"/>
              <a:t>Uncertainty of strength </a:t>
            </a:r>
            <a:r>
              <a:rPr kumimoji="1" lang="ja-JP" altLang="en-US" sz="2000" dirty="0" smtClean="0"/>
              <a:t>～ </a:t>
            </a:r>
            <a:r>
              <a:rPr kumimoji="1" lang="en-US" altLang="ja-JP" sz="2000" dirty="0" smtClean="0"/>
              <a:t>10-20% without MDA</a:t>
            </a:r>
          </a:p>
          <a:p>
            <a:pPr lvl="2"/>
            <a:r>
              <a:rPr kumimoji="1" lang="en-US" altLang="ja-JP" sz="2000" dirty="0" smtClean="0">
                <a:solidFill>
                  <a:srgbClr val="0070C0"/>
                </a:solidFill>
              </a:rPr>
              <a:t>MDA should be performed for total strength S</a:t>
            </a:r>
          </a:p>
          <a:p>
            <a:r>
              <a:rPr kumimoji="1" lang="en-US" altLang="ja-JP" sz="2000" dirty="0" smtClean="0"/>
              <a:t>Prediction for </a:t>
            </a:r>
            <a:r>
              <a:rPr kumimoji="1" lang="en-US" altLang="ja-JP" sz="2000" dirty="0" err="1" smtClean="0"/>
              <a:t>Zr</a:t>
            </a:r>
            <a:endParaRPr kumimoji="1" lang="en-US" altLang="ja-JP" sz="2000" dirty="0" smtClean="0"/>
          </a:p>
          <a:p>
            <a:pPr lvl="1"/>
            <a:r>
              <a:rPr kumimoji="1" lang="en-US" altLang="ja-JP" sz="2000" dirty="0" smtClean="0"/>
              <a:t>Excess neutron effects would be observed in GT peak</a:t>
            </a:r>
          </a:p>
          <a:p>
            <a:pPr lvl="1"/>
            <a:r>
              <a:rPr kumimoji="1" lang="en-US" altLang="ja-JP" sz="2000" dirty="0" smtClean="0"/>
              <a:t>Excess neutron effects would be observed in SD strength</a:t>
            </a:r>
          </a:p>
          <a:p>
            <a:pPr lvl="1"/>
            <a:r>
              <a:rPr kumimoji="1" lang="en-US" altLang="ja-JP" sz="2000" dirty="0" smtClean="0">
                <a:solidFill>
                  <a:srgbClr val="0070C0"/>
                </a:solidFill>
              </a:rPr>
              <a:t>IVSM would be clearly observed for nuclei with skin</a:t>
            </a:r>
          </a:p>
          <a:p>
            <a:r>
              <a:rPr kumimoji="1" lang="en-US" altLang="ja-JP" sz="2000" dirty="0" smtClean="0"/>
              <a:t>Prediction for O</a:t>
            </a:r>
          </a:p>
          <a:p>
            <a:pPr lvl="1"/>
            <a:r>
              <a:rPr kumimoji="1" lang="en-US" altLang="ja-JP" sz="2000" dirty="0" smtClean="0"/>
              <a:t>Excess neutron effects would be more clear compared with </a:t>
            </a:r>
            <a:r>
              <a:rPr kumimoji="1" lang="en-US" altLang="ja-JP" sz="2000" dirty="0" err="1" smtClean="0"/>
              <a:t>Zr</a:t>
            </a:r>
            <a:endParaRPr kumimoji="1" lang="ja-JP" altLang="en-US" sz="2000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74952" y="5718750"/>
            <a:ext cx="8964118" cy="94438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Comment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altLang="ja-JP" sz="2000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sz="2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Elastic scattering data are important for reliable DW calculations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sz="2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Information on </a:t>
            </a:r>
            <a:r>
              <a:rPr lang="en-US" altLang="ja-JP" sz="2000" dirty="0" err="1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s.p</a:t>
            </a:r>
            <a:r>
              <a:rPr lang="en-US" altLang="ja-JP" sz="2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. levels is important for correlation effects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Backup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/>
          <p:cNvSpPr/>
          <p:nvPr/>
        </p:nvSpPr>
        <p:spPr bwMode="auto">
          <a:xfrm>
            <a:off x="5541483" y="5056742"/>
            <a:ext cx="3525399" cy="1641514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98650"/>
            <a:ext cx="6133672" cy="5659349"/>
          </a:xfrm>
        </p:spPr>
        <p:txBody>
          <a:bodyPr/>
          <a:lstStyle/>
          <a:p>
            <a:r>
              <a:rPr kumimoji="1" lang="en-US" altLang="ja-JP" sz="2000" dirty="0" smtClean="0"/>
              <a:t>Giant resonances</a:t>
            </a:r>
          </a:p>
          <a:p>
            <a:pPr lvl="1"/>
            <a:r>
              <a:rPr kumimoji="1" lang="en-US" altLang="ja-JP" sz="1800" dirty="0" smtClean="0"/>
              <a:t>Collective motion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Common to many-body quantum system</a:t>
            </a:r>
          </a:p>
          <a:p>
            <a:r>
              <a:rPr kumimoji="1" lang="en-US" altLang="ja-JP" sz="2000" dirty="0" smtClean="0"/>
              <a:t>Unique feature of nucleus</a:t>
            </a:r>
          </a:p>
          <a:p>
            <a:pPr lvl="1"/>
            <a:r>
              <a:rPr kumimoji="1" lang="en-US" altLang="ja-JP" sz="1800" dirty="0" smtClean="0"/>
              <a:t>Nucleus consists of nucleons with</a:t>
            </a:r>
          </a:p>
          <a:p>
            <a:pPr lvl="2"/>
            <a:r>
              <a:rPr kumimoji="1" lang="en-US" altLang="ja-JP" sz="1800" dirty="0" smtClean="0"/>
              <a:t>Spin 1/2 </a:t>
            </a:r>
          </a:p>
          <a:p>
            <a:pPr lvl="2"/>
            <a:r>
              <a:rPr kumimoji="1" lang="en-US" altLang="ja-JP" sz="1800" dirty="0" err="1" smtClean="0"/>
              <a:t>Isospin</a:t>
            </a:r>
            <a:r>
              <a:rPr kumimoji="1" lang="en-US" altLang="ja-JP" sz="1800" dirty="0" smtClean="0"/>
              <a:t> 1/2</a:t>
            </a:r>
            <a:br>
              <a:rPr kumimoji="1" lang="en-US" altLang="ja-JP" sz="1800" dirty="0" smtClean="0"/>
            </a:br>
            <a:r>
              <a:rPr kumimoji="1" lang="ja-JP" altLang="en-US" sz="1800" dirty="0" smtClean="0">
                <a:solidFill>
                  <a:srgbClr val="FF0000"/>
                </a:solidFill>
              </a:rPr>
              <a:t>→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2×2=4 degrees of freedom</a:t>
            </a:r>
          </a:p>
          <a:p>
            <a:r>
              <a:rPr kumimoji="1" lang="en-US" altLang="ja-JP" sz="2000" dirty="0" smtClean="0"/>
              <a:t>Resonance strength depends on</a:t>
            </a:r>
          </a:p>
          <a:p>
            <a:pPr lvl="1"/>
            <a:r>
              <a:rPr kumimoji="1" lang="en-US" altLang="ja-JP" sz="1800" dirty="0" smtClean="0"/>
              <a:t>Number of participating nucleons</a:t>
            </a:r>
          </a:p>
          <a:p>
            <a:pPr lvl="1"/>
            <a:r>
              <a:rPr kumimoji="1" lang="en-US" altLang="ja-JP" sz="1800" dirty="0" smtClean="0"/>
              <a:t>Size of the system</a:t>
            </a:r>
            <a:br>
              <a:rPr kumimoji="1" lang="en-US" altLang="ja-JP" sz="1800" dirty="0" smtClean="0"/>
            </a:br>
            <a:r>
              <a:rPr kumimoji="1" lang="ja-JP" altLang="en-US" sz="1800" dirty="0" smtClean="0">
                <a:solidFill>
                  <a:srgbClr val="FF0000"/>
                </a:solidFill>
              </a:rPr>
              <a:t>→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Sum-rule depending on </a:t>
            </a:r>
            <a:br>
              <a:rPr kumimoji="1" lang="en-US" altLang="ja-JP" sz="1800" dirty="0" smtClean="0">
                <a:solidFill>
                  <a:srgbClr val="FF0000"/>
                </a:solidFill>
              </a:rPr>
            </a:br>
            <a:r>
              <a:rPr kumimoji="1" lang="en-US" altLang="ja-JP" sz="1800" dirty="0" smtClean="0">
                <a:solidFill>
                  <a:srgbClr val="FF0000"/>
                </a:solidFill>
              </a:rPr>
              <a:t>   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g.s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. properties</a:t>
            </a:r>
          </a:p>
          <a:p>
            <a:r>
              <a:rPr kumimoji="1" lang="en-US" altLang="ja-JP" sz="2000" dirty="0" smtClean="0"/>
              <a:t>Compare GR strength to sum-rule</a:t>
            </a:r>
          </a:p>
          <a:p>
            <a:pPr lvl="1"/>
            <a:r>
              <a:rPr kumimoji="1" lang="en-US" altLang="ja-JP" sz="1800" dirty="0" smtClean="0"/>
              <a:t>Residual interaction (distribution)</a:t>
            </a:r>
          </a:p>
          <a:p>
            <a:pPr lvl="1"/>
            <a:r>
              <a:rPr kumimoji="1" lang="en-US" altLang="ja-JP" sz="1800" dirty="0" smtClean="0"/>
              <a:t>Quark degrees of freedom (quenching)</a:t>
            </a:r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1389" y="152400"/>
            <a:ext cx="785973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Sum Rule and Giant Resonances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grpSp>
        <p:nvGrpSpPr>
          <p:cNvPr id="89" name="グループ化 88"/>
          <p:cNvGrpSpPr/>
          <p:nvPr/>
        </p:nvGrpSpPr>
        <p:grpSpPr>
          <a:xfrm>
            <a:off x="7480582" y="3890894"/>
            <a:ext cx="1520292" cy="885963"/>
            <a:chOff x="7392446" y="3769707"/>
            <a:chExt cx="1520292" cy="885963"/>
          </a:xfrm>
        </p:grpSpPr>
        <p:sp>
          <p:nvSpPr>
            <p:cNvPr id="11" name="円/楕円 10"/>
            <p:cNvSpPr/>
            <p:nvPr/>
          </p:nvSpPr>
          <p:spPr bwMode="auto">
            <a:xfrm>
              <a:off x="7392446" y="3798414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1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ヒラギノ丸ゴ StdN W6" pitchFamily="34" charset="-128"/>
                  <a:ea typeface="ヒラギノ丸ゴ StdN W6" pitchFamily="34" charset="-128"/>
                </a:rPr>
                <a:t>p</a:t>
              </a: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8055482" y="3769707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5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1" u="none" strike="noStrike" cap="none" normalizeH="0" baseline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ヒラギノ丸ゴ StdN W6" pitchFamily="34" charset="-128"/>
                  <a:ea typeface="ヒラギノ丸ゴ StdN W6" pitchFamily="34" charset="-128"/>
                </a:rPr>
                <a:t>n</a:t>
              </a: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 bwMode="auto">
            <a:xfrm>
              <a:off x="7951708" y="4239457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0" name="グループ化 89"/>
          <p:cNvGrpSpPr/>
          <p:nvPr/>
        </p:nvGrpSpPr>
        <p:grpSpPr>
          <a:xfrm>
            <a:off x="7513377" y="2493447"/>
            <a:ext cx="1520292" cy="885963"/>
            <a:chOff x="7425241" y="2471413"/>
            <a:chExt cx="1520292" cy="885963"/>
          </a:xfrm>
        </p:grpSpPr>
        <p:sp>
          <p:nvSpPr>
            <p:cNvPr id="5" name="円/楕円 4"/>
            <p:cNvSpPr/>
            <p:nvPr/>
          </p:nvSpPr>
          <p:spPr bwMode="auto">
            <a:xfrm>
              <a:off x="7425241" y="2500120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ヒラギノ角ゴ StdN W9" pitchFamily="34" charset="-128"/>
                <a:ea typeface="ヒラギノ角ゴ StdN W9" pitchFamily="34" charset="-128"/>
              </a:endParaRPr>
            </a:p>
          </p:txBody>
        </p:sp>
        <p:sp>
          <p:nvSpPr>
            <p:cNvPr id="8" name="円/楕円 7"/>
            <p:cNvSpPr/>
            <p:nvPr/>
          </p:nvSpPr>
          <p:spPr bwMode="auto">
            <a:xfrm>
              <a:off x="8088277" y="2471413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 bwMode="auto">
            <a:xfrm>
              <a:off x="7984503" y="2941163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 bwMode="auto">
            <a:xfrm rot="5400000" flipH="1" flipV="1">
              <a:off x="7668228" y="2934182"/>
              <a:ext cx="381965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 bwMode="auto">
            <a:xfrm rot="16200000" flipH="1">
              <a:off x="8341490" y="2936113"/>
              <a:ext cx="381965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グループ化 87"/>
          <p:cNvGrpSpPr/>
          <p:nvPr/>
        </p:nvGrpSpPr>
        <p:grpSpPr>
          <a:xfrm>
            <a:off x="7482511" y="5202997"/>
            <a:ext cx="1520292" cy="885963"/>
            <a:chOff x="7394375" y="5125878"/>
            <a:chExt cx="1520292" cy="885963"/>
          </a:xfrm>
        </p:grpSpPr>
        <p:sp>
          <p:nvSpPr>
            <p:cNvPr id="21" name="円/楕円 20"/>
            <p:cNvSpPr/>
            <p:nvPr/>
          </p:nvSpPr>
          <p:spPr bwMode="auto">
            <a:xfrm>
              <a:off x="7394375" y="5154585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2" name="円/楕円 21"/>
            <p:cNvSpPr/>
            <p:nvPr/>
          </p:nvSpPr>
          <p:spPr bwMode="auto">
            <a:xfrm>
              <a:off x="8057411" y="5125878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5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 bwMode="auto">
            <a:xfrm>
              <a:off x="7942062" y="5317835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 bwMode="auto">
            <a:xfrm rot="5400000" flipH="1" flipV="1">
              <a:off x="8339559" y="5318568"/>
              <a:ext cx="312516" cy="158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 bwMode="auto">
            <a:xfrm rot="16200000" flipH="1">
              <a:off x="8341488" y="5783485"/>
              <a:ext cx="312516" cy="158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 bwMode="auto">
            <a:xfrm rot="5400000" flipH="1" flipV="1">
              <a:off x="7693306" y="5795059"/>
              <a:ext cx="312516" cy="158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 bwMode="auto">
            <a:xfrm rot="16200000" flipH="1">
              <a:off x="7660511" y="5345576"/>
              <a:ext cx="312516" cy="158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 bwMode="auto">
            <a:xfrm>
              <a:off x="7990290" y="5817476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3" name="グループ化 92"/>
          <p:cNvGrpSpPr/>
          <p:nvPr/>
        </p:nvGrpSpPr>
        <p:grpSpPr>
          <a:xfrm>
            <a:off x="5707352" y="3816376"/>
            <a:ext cx="1088916" cy="1089710"/>
            <a:chOff x="5707352" y="3695189"/>
            <a:chExt cx="1088916" cy="1089710"/>
          </a:xfrm>
        </p:grpSpPr>
        <p:sp>
          <p:nvSpPr>
            <p:cNvPr id="17" name="円/楕円 16"/>
            <p:cNvSpPr/>
            <p:nvPr/>
          </p:nvSpPr>
          <p:spPr bwMode="auto">
            <a:xfrm>
              <a:off x="5707352" y="3695189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0" name="円/楕円 19"/>
            <p:cNvSpPr/>
            <p:nvPr/>
          </p:nvSpPr>
          <p:spPr bwMode="auto">
            <a:xfrm>
              <a:off x="6014658" y="4002495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34" name="直線矢印コネクタ 33"/>
            <p:cNvCxnSpPr>
              <a:stCxn id="17" idx="2"/>
              <a:endCxn id="20" idx="2"/>
            </p:cNvCxnSpPr>
            <p:nvPr/>
          </p:nvCxnSpPr>
          <p:spPr bwMode="auto">
            <a:xfrm rot="10800000" flipH="1">
              <a:off x="5707352" y="42396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20" idx="0"/>
              <a:endCxn id="17" idx="0"/>
            </p:cNvCxnSpPr>
            <p:nvPr/>
          </p:nvCxnSpPr>
          <p:spPr bwMode="auto">
            <a:xfrm rot="5400000" flipH="1" flipV="1">
              <a:off x="6098157" y="384884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>
              <a:stCxn id="17" idx="4"/>
              <a:endCxn id="20" idx="4"/>
            </p:cNvCxnSpPr>
            <p:nvPr/>
          </p:nvCxnSpPr>
          <p:spPr bwMode="auto">
            <a:xfrm rot="5400000" flipH="1">
              <a:off x="6098157" y="463045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>
              <a:stCxn id="20" idx="6"/>
              <a:endCxn id="17" idx="6"/>
            </p:cNvCxnSpPr>
            <p:nvPr/>
          </p:nvCxnSpPr>
          <p:spPr bwMode="auto">
            <a:xfrm>
              <a:off x="6488962" y="42396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1" name="グループ化 90"/>
          <p:cNvGrpSpPr/>
          <p:nvPr/>
        </p:nvGrpSpPr>
        <p:grpSpPr>
          <a:xfrm>
            <a:off x="5728572" y="1262544"/>
            <a:ext cx="1088916" cy="1089710"/>
            <a:chOff x="5728572" y="1262544"/>
            <a:chExt cx="1088916" cy="1089710"/>
          </a:xfrm>
        </p:grpSpPr>
        <p:sp>
          <p:nvSpPr>
            <p:cNvPr id="4" name="円/楕円 3"/>
            <p:cNvSpPr/>
            <p:nvPr/>
          </p:nvSpPr>
          <p:spPr bwMode="auto">
            <a:xfrm>
              <a:off x="5728572" y="1262544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 bwMode="auto">
            <a:xfrm>
              <a:off x="6035878" y="1569850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47" name="直線矢印コネクタ 46"/>
            <p:cNvCxnSpPr>
              <a:stCxn id="19" idx="0"/>
              <a:endCxn id="4" idx="0"/>
            </p:cNvCxnSpPr>
            <p:nvPr/>
          </p:nvCxnSpPr>
          <p:spPr bwMode="auto">
            <a:xfrm rot="5400000" flipH="1" flipV="1">
              <a:off x="6119377" y="141619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>
              <a:stCxn id="19" idx="6"/>
              <a:endCxn id="4" idx="6"/>
            </p:cNvCxnSpPr>
            <p:nvPr/>
          </p:nvCxnSpPr>
          <p:spPr bwMode="auto">
            <a:xfrm>
              <a:off x="6510182" y="180700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>
              <a:stCxn id="4" idx="4"/>
              <a:endCxn id="19" idx="4"/>
            </p:cNvCxnSpPr>
            <p:nvPr/>
          </p:nvCxnSpPr>
          <p:spPr bwMode="auto">
            <a:xfrm rot="5400000" flipH="1">
              <a:off x="6119377" y="219780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>
              <a:stCxn id="4" idx="2"/>
              <a:endCxn id="19" idx="2"/>
            </p:cNvCxnSpPr>
            <p:nvPr/>
          </p:nvCxnSpPr>
          <p:spPr bwMode="auto">
            <a:xfrm rot="10800000" flipH="1">
              <a:off x="5728572" y="180700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2" name="グループ化 91"/>
          <p:cNvGrpSpPr/>
          <p:nvPr/>
        </p:nvGrpSpPr>
        <p:grpSpPr>
          <a:xfrm>
            <a:off x="5714712" y="2531523"/>
            <a:ext cx="1088916" cy="1089710"/>
            <a:chOff x="5714712" y="2509489"/>
            <a:chExt cx="1088916" cy="1089710"/>
          </a:xfrm>
        </p:grpSpPr>
        <p:sp>
          <p:nvSpPr>
            <p:cNvPr id="59" name="円/楕円 58"/>
            <p:cNvSpPr/>
            <p:nvPr/>
          </p:nvSpPr>
          <p:spPr bwMode="auto">
            <a:xfrm>
              <a:off x="5714712" y="2509489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0" name="円/楕円 59"/>
            <p:cNvSpPr/>
            <p:nvPr/>
          </p:nvSpPr>
          <p:spPr bwMode="auto">
            <a:xfrm>
              <a:off x="6022018" y="2816795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61" name="直線矢印コネクタ 60"/>
            <p:cNvCxnSpPr>
              <a:stCxn id="60" idx="0"/>
              <a:endCxn id="59" idx="0"/>
            </p:cNvCxnSpPr>
            <p:nvPr/>
          </p:nvCxnSpPr>
          <p:spPr bwMode="auto">
            <a:xfrm rot="5400000" flipH="1" flipV="1">
              <a:off x="6105517" y="266314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>
              <a:stCxn id="60" idx="6"/>
              <a:endCxn id="59" idx="6"/>
            </p:cNvCxnSpPr>
            <p:nvPr/>
          </p:nvCxnSpPr>
          <p:spPr bwMode="auto">
            <a:xfrm>
              <a:off x="6496322" y="30539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>
              <a:stCxn id="59" idx="4"/>
              <a:endCxn id="60" idx="4"/>
            </p:cNvCxnSpPr>
            <p:nvPr/>
          </p:nvCxnSpPr>
          <p:spPr bwMode="auto">
            <a:xfrm rot="5400000" flipH="1">
              <a:off x="6105517" y="344475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>
              <a:stCxn id="59" idx="2"/>
              <a:endCxn id="60" idx="2"/>
            </p:cNvCxnSpPr>
            <p:nvPr/>
          </p:nvCxnSpPr>
          <p:spPr bwMode="auto">
            <a:xfrm rot="10800000" flipH="1">
              <a:off x="5714712" y="30539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 bwMode="auto">
            <a:xfrm rot="5400000" flipH="1" flipV="1">
              <a:off x="6071844" y="3045018"/>
              <a:ext cx="381965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 bwMode="auto">
            <a:xfrm rot="16200000" flipH="1">
              <a:off x="6389090" y="2785739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 bwMode="auto">
            <a:xfrm rot="16200000" flipH="1">
              <a:off x="5853123" y="3338832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/>
            <p:nvPr/>
          </p:nvCxnSpPr>
          <p:spPr bwMode="auto">
            <a:xfrm rot="16200000" flipH="1">
              <a:off x="6397653" y="3369654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/>
            <p:nvPr/>
          </p:nvCxnSpPr>
          <p:spPr bwMode="auto">
            <a:xfrm rot="16200000" flipH="1">
              <a:off x="5873671" y="2784029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グループ化 86"/>
          <p:cNvGrpSpPr/>
          <p:nvPr/>
        </p:nvGrpSpPr>
        <p:grpSpPr>
          <a:xfrm>
            <a:off x="5733548" y="5165530"/>
            <a:ext cx="1088916" cy="1089710"/>
            <a:chOff x="5733548" y="5165530"/>
            <a:chExt cx="1088916" cy="1089710"/>
          </a:xfrm>
        </p:grpSpPr>
        <p:sp>
          <p:nvSpPr>
            <p:cNvPr id="76" name="円/楕円 75"/>
            <p:cNvSpPr/>
            <p:nvPr/>
          </p:nvSpPr>
          <p:spPr bwMode="auto">
            <a:xfrm>
              <a:off x="5733548" y="5165530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77" name="円/楕円 76"/>
            <p:cNvSpPr/>
            <p:nvPr/>
          </p:nvSpPr>
          <p:spPr bwMode="auto">
            <a:xfrm>
              <a:off x="6040854" y="5472836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78" name="直線矢印コネクタ 77"/>
            <p:cNvCxnSpPr>
              <a:stCxn id="77" idx="0"/>
              <a:endCxn id="76" idx="0"/>
            </p:cNvCxnSpPr>
            <p:nvPr/>
          </p:nvCxnSpPr>
          <p:spPr bwMode="auto">
            <a:xfrm rot="5400000" flipH="1" flipV="1">
              <a:off x="6124353" y="5319183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>
              <a:stCxn id="77" idx="6"/>
              <a:endCxn id="76" idx="6"/>
            </p:cNvCxnSpPr>
            <p:nvPr/>
          </p:nvCxnSpPr>
          <p:spPr bwMode="auto">
            <a:xfrm>
              <a:off x="6515158" y="5709988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>
              <a:stCxn id="76" idx="4"/>
              <a:endCxn id="77" idx="4"/>
            </p:cNvCxnSpPr>
            <p:nvPr/>
          </p:nvCxnSpPr>
          <p:spPr bwMode="auto">
            <a:xfrm rot="5400000" flipH="1">
              <a:off x="6124353" y="6100793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>
              <a:stCxn id="76" idx="2"/>
              <a:endCxn id="77" idx="2"/>
            </p:cNvCxnSpPr>
            <p:nvPr/>
          </p:nvCxnSpPr>
          <p:spPr bwMode="auto">
            <a:xfrm rot="10800000" flipH="1">
              <a:off x="5733548" y="5709988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/>
            <p:nvPr/>
          </p:nvCxnSpPr>
          <p:spPr bwMode="auto">
            <a:xfrm rot="5400000" flipH="1" flipV="1">
              <a:off x="6090680" y="5701059"/>
              <a:ext cx="381965" cy="158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 bwMode="auto">
            <a:xfrm rot="16200000" flipH="1">
              <a:off x="6407926" y="5441780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 bwMode="auto">
            <a:xfrm rot="16200000" flipH="1">
              <a:off x="5871959" y="5994873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 bwMode="auto">
            <a:xfrm rot="16200000" flipH="1">
              <a:off x="6416489" y="6025695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 bwMode="auto">
            <a:xfrm rot="16200000" flipH="1">
              <a:off x="5892507" y="5440070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/>
          <p:cNvSpPr txBox="1"/>
          <p:nvPr/>
        </p:nvSpPr>
        <p:spPr>
          <a:xfrm>
            <a:off x="5971142" y="8482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L=0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820140" y="84646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L=1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786391" y="1498295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ΔT=0</a:t>
            </a:r>
          </a:p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ΔS=0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784555" y="2752382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ΔT=0</a:t>
            </a:r>
          </a:p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ΔS=1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727634" y="4083588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ΔT=1</a:t>
            </a:r>
          </a:p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ΔS=0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758848" y="538174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ΔT=1</a:t>
            </a:r>
          </a:p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ΔS=1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706735" y="631266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IVSM(GT)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875224" y="632184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SDR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4978" y="152400"/>
            <a:ext cx="7699022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GT and IAS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28674" name="Picture 2" descr="C:\Users\wakasa\Desktop\WSCX09資料\90zr_scal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323" y="1105814"/>
            <a:ext cx="4698187" cy="5752186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4662312" y="4143022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ΔE=2MeV</a:t>
            </a:r>
            <a:endParaRPr kumimoji="1" lang="ja-JP" altLang="en-US" sz="2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101184" y="1959428"/>
            <a:ext cx="2900312" cy="3940154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277" y="152400"/>
            <a:ext cx="7920842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Summary and Future Perspective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kumimoji="1" lang="en-US" altLang="ja-JP" sz="2000" dirty="0" smtClean="0"/>
              <a:t>First attempt to perform MDA with polarization data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Successful separation of SDR into each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J</a:t>
            </a:r>
            <a:r>
              <a:rPr kumimoji="1" lang="en-US" altLang="ja-JP" sz="1800" baseline="30000" dirty="0" err="1" smtClean="0">
                <a:solidFill>
                  <a:srgbClr val="FF0000"/>
                </a:solidFill>
              </a:rPr>
              <a:t>π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component</a:t>
            </a:r>
          </a:p>
          <a:p>
            <a:r>
              <a:rPr kumimoji="1" lang="en-US" altLang="ja-JP" sz="2000" dirty="0" smtClean="0"/>
              <a:t>Information on SD strengths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SD strengths are NOT quenched</a:t>
            </a:r>
          </a:p>
          <a:p>
            <a:pPr lvl="2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strength :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Fragmented</a:t>
            </a:r>
          </a:p>
          <a:p>
            <a:pPr lvl="2"/>
            <a:r>
              <a:rPr kumimoji="1" lang="en-US" altLang="ja-JP" sz="1800" dirty="0" smtClean="0"/>
              <a:t>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strength :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Softened</a:t>
            </a:r>
            <a:r>
              <a:rPr kumimoji="1" lang="en-US" altLang="ja-JP" sz="1800" dirty="0" smtClean="0"/>
              <a:t/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</a:t>
            </a:r>
            <a:r>
              <a:rPr kumimoji="1" lang="en-US" altLang="ja-JP" sz="1800" i="1" dirty="0" smtClean="0"/>
              <a:t>(Inconsistent with tensor effects)</a:t>
            </a:r>
          </a:p>
          <a:p>
            <a:pPr lvl="2"/>
            <a:r>
              <a:rPr kumimoji="1" lang="en-US" altLang="ja-JP" sz="1800" dirty="0" smtClean="0"/>
              <a:t>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strength : Roughly consistent</a:t>
            </a: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Perspective (In Progress)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MDA with “complete” polarization data</a:t>
            </a:r>
          </a:p>
          <a:p>
            <a:pPr lvl="2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Separation becomes more reliable</a:t>
            </a:r>
          </a:p>
          <a:p>
            <a:pPr lvl="2"/>
            <a:r>
              <a:rPr kumimoji="1" lang="en-US" altLang="ja-JP" sz="1800" dirty="0" smtClean="0"/>
              <a:t>We can check the reliability of MDA</a:t>
            </a:r>
          </a:p>
          <a:p>
            <a:pPr lvl="1"/>
            <a:r>
              <a:rPr kumimoji="1" lang="en-US" altLang="ja-JP" sz="1800" dirty="0" smtClean="0"/>
              <a:t>RCNP-E317 : </a:t>
            </a:r>
            <a:r>
              <a:rPr kumimoji="1" lang="en-US" altLang="ja-JP" sz="1800" baseline="30000" dirty="0" smtClean="0"/>
              <a:t>12</a:t>
            </a:r>
            <a:r>
              <a:rPr kumimoji="1" lang="en-US" altLang="ja-JP" sz="1800" dirty="0" smtClean="0"/>
              <a:t>C(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</a:t>
            </a:r>
            <a:r>
              <a:rPr kumimoji="1" lang="en-US" altLang="ja-JP" sz="1800" baseline="30000" dirty="0" smtClean="0"/>
              <a:t>12</a:t>
            </a:r>
            <a:r>
              <a:rPr kumimoji="1" lang="en-US" altLang="ja-JP" sz="1800" dirty="0" smtClean="0"/>
              <a:t>N</a:t>
            </a:r>
          </a:p>
          <a:p>
            <a:pPr lvl="2"/>
            <a:r>
              <a:rPr kumimoji="1" lang="en-US" altLang="ja-JP" sz="1800" dirty="0" smtClean="0"/>
              <a:t>Complete polarization data at 0°,2°,4°6°,9°,12°(6 angles)</a:t>
            </a:r>
            <a:endParaRPr kumimoji="1" lang="ja-JP" altLang="en-US" sz="1800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54379" y="6270171"/>
            <a:ext cx="8847117" cy="403761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Establish method of </a:t>
            </a:r>
            <a:r>
              <a:rPr kumimoji="0" lang="en-US" altLang="ja-JP" sz="1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0" lang="en-US" altLang="ja-JP" sz="1800" b="0" i="0" u="none" strike="noStrike" cap="none" normalizeH="0" baseline="3000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decomposition in continuum by polarization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data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45532" y="2327384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 </a:t>
            </a:r>
            <a:endParaRPr kumimoji="1" lang="ja-JP" altLang="en-US" sz="12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6" name="Picture 2" descr="C:\Users\wakasa\Desktop\e317_fil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5230" y="2576471"/>
            <a:ext cx="2723250" cy="3318441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242290" y="2318400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</a:t>
            </a:r>
            <a:endParaRPr kumimoji="1" lang="ja-JP" altLang="en-US" sz="12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23847" y="1959704"/>
            <a:ext cx="2842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M. </a:t>
            </a:r>
            <a:r>
              <a:rPr kumimoji="1" lang="en-US" altLang="ja-JP" sz="1600" dirty="0" err="1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Dozono</a:t>
            </a:r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 (Doctor work)</a:t>
            </a:r>
            <a:endParaRPr kumimoji="1" lang="ja-JP" altLang="en-US" sz="16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42729" y="263605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endParaRPr kumimoji="1" lang="ja-JP" altLang="en-US" sz="1600" baseline="30000" dirty="0">
              <a:solidFill>
                <a:schemeClr val="tx1">
                  <a:lumMod val="85000"/>
                  <a:lumOff val="1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38549" y="3717222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97460" y="3834848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lang="en-US" altLang="ja-JP" sz="1600" baseline="300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82983" y="3789801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6645181" y="2938331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5400000">
            <a:off x="7787825" y="2704422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>
            <a:off x="6646547" y="4006853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5400000">
            <a:off x="7782569" y="5149120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5400000">
            <a:off x="6969433" y="4133557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5400000">
            <a:off x="7123953" y="4297064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>
            <a:off x="8127840" y="3982132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5400000">
            <a:off x="8291129" y="4108443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>
            <a:off x="8115966" y="4777197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8285483" y="4928782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>
            <a:off x="8426016" y="5017159"/>
            <a:ext cx="252249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5400000">
            <a:off x="8432623" y="4143220"/>
            <a:ext cx="252249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5400000">
            <a:off x="7305355" y="4211812"/>
            <a:ext cx="252249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8084828" y="3588701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75754" y="3907499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52088" y="3711849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 bwMode="auto">
          <a:xfrm>
            <a:off x="4252511" y="1784733"/>
            <a:ext cx="4726236" cy="3877937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3210" y="152400"/>
            <a:ext cx="770079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Comment on GDR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0" y="1219200"/>
            <a:ext cx="5464366" cy="5029200"/>
          </a:xfrm>
        </p:spPr>
        <p:txBody>
          <a:bodyPr/>
          <a:lstStyle/>
          <a:p>
            <a:r>
              <a:rPr kumimoji="1" lang="en-US" altLang="ja-JP" sz="2000" dirty="0" smtClean="0"/>
              <a:t>Experimental GDR strength</a:t>
            </a:r>
          </a:p>
          <a:p>
            <a:pPr lvl="1"/>
            <a:r>
              <a:rPr kumimoji="1" lang="el-GR" altLang="ja-JP" sz="1800" dirty="0" smtClean="0"/>
              <a:t>γ</a:t>
            </a:r>
            <a:r>
              <a:rPr kumimoji="1" lang="en-US" altLang="ja-JP" sz="1800" dirty="0" smtClean="0"/>
              <a:t> absorption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GDR is dominant</a:t>
            </a:r>
          </a:p>
          <a:p>
            <a:pPr lvl="1"/>
            <a:r>
              <a:rPr kumimoji="1" lang="en-US" altLang="ja-JP" sz="1800" dirty="0" smtClean="0"/>
              <a:t>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 </a:t>
            </a:r>
            <a:r>
              <a:rPr kumimoji="1" lang="ja-JP" altLang="en-US" sz="1800" dirty="0" smtClean="0"/>
              <a:t>～ </a:t>
            </a:r>
            <a:r>
              <a:rPr kumimoji="1" lang="en-US" altLang="ja-JP" sz="1800" dirty="0" smtClean="0"/>
              <a:t>14 </a:t>
            </a:r>
            <a:r>
              <a:rPr kumimoji="1" lang="en-US" altLang="ja-JP" sz="1800" dirty="0" err="1" smtClean="0"/>
              <a:t>MeV</a:t>
            </a:r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Γ </a:t>
            </a:r>
            <a:r>
              <a:rPr kumimoji="1" lang="ja-JP" altLang="en-US" sz="1800" dirty="0" smtClean="0"/>
              <a:t>～ </a:t>
            </a:r>
            <a:r>
              <a:rPr kumimoji="1" lang="en-US" altLang="ja-JP" sz="1800" dirty="0" smtClean="0"/>
              <a:t>4 </a:t>
            </a:r>
            <a:r>
              <a:rPr kumimoji="1" lang="en-US" altLang="ja-JP" sz="1800" dirty="0" err="1" smtClean="0"/>
              <a:t>MeV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RPA calculation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NO free parameter</a:t>
            </a:r>
          </a:p>
          <a:p>
            <a:pPr lvl="2"/>
            <a:r>
              <a:rPr kumimoji="1" lang="en-US" altLang="ja-JP" sz="1800" dirty="0" smtClean="0"/>
              <a:t>f is determined by IAS</a:t>
            </a:r>
          </a:p>
          <a:p>
            <a:pPr lvl="1"/>
            <a:r>
              <a:rPr kumimoji="1" lang="en-US" altLang="ja-JP" sz="1800" dirty="0" smtClean="0"/>
              <a:t>Phenomenological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spreading width </a:t>
            </a:r>
          </a:p>
          <a:p>
            <a:pPr lvl="1"/>
            <a:r>
              <a:rPr kumimoji="1" lang="en-US" altLang="ja-JP" sz="1800" dirty="0" smtClean="0"/>
              <a:t>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 and (</a:t>
            </a:r>
            <a:r>
              <a:rPr kumimoji="1" lang="en-US" altLang="ja-JP" sz="1800" dirty="0" err="1" smtClean="0"/>
              <a:t>γ,n</a:t>
            </a:r>
            <a:r>
              <a:rPr kumimoji="1" lang="en-US" altLang="ja-JP" sz="1800" dirty="0" smtClean="0"/>
              <a:t>) difference is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properly taken into account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Proportionality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ansatz</a:t>
            </a:r>
            <a:endParaRPr kumimoji="1" lang="en-US" altLang="ja-JP" sz="1800" dirty="0" smtClean="0">
              <a:solidFill>
                <a:srgbClr val="0070C0"/>
              </a:solidFill>
            </a:endParaRPr>
          </a:p>
          <a:p>
            <a:pPr lvl="2"/>
            <a:r>
              <a:rPr kumimoji="1" lang="el-GR" altLang="ja-JP" sz="1800" dirty="0" smtClean="0">
                <a:solidFill>
                  <a:srgbClr val="7030A0"/>
                </a:solidFill>
              </a:rPr>
              <a:t>σ</a:t>
            </a:r>
            <a:r>
              <a:rPr kumimoji="1" lang="en-US" altLang="ja-JP" sz="1800" baseline="-25000" dirty="0" smtClean="0">
                <a:solidFill>
                  <a:srgbClr val="7030A0"/>
                </a:solidFill>
              </a:rPr>
              <a:t>abs</a:t>
            </a:r>
            <a:r>
              <a:rPr kumimoji="1" lang="en-US" altLang="ja-JP" sz="1800" dirty="0" smtClean="0">
                <a:solidFill>
                  <a:srgbClr val="7030A0"/>
                </a:solidFill>
              </a:rPr>
              <a:t> = 18×B(GDR)</a:t>
            </a:r>
            <a:endParaRPr kumimoji="1" lang="ja-JP" altLang="en-US" sz="1800" dirty="0">
              <a:solidFill>
                <a:srgbClr val="7030A0"/>
              </a:solidFill>
            </a:endParaRPr>
          </a:p>
        </p:txBody>
      </p:sp>
      <p:pic>
        <p:nvPicPr>
          <p:cNvPr id="27650" name="Picture 2" descr="C:\Users\wakasa\Desktop\gd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1446" y="1969820"/>
            <a:ext cx="4218127" cy="3211068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4605051" y="5343181"/>
            <a:ext cx="4400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S.N.Belyaev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</a:t>
            </a:r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Yad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. Phys. 55, 289 (1992).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87288" y="5894024"/>
            <a:ext cx="8670274" cy="683045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GDR strength is well described by RPA</a:t>
            </a:r>
          </a:p>
          <a:p>
            <a:r>
              <a:rPr kumimoji="1" lang="ja-JP" altLang="en-US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In MDA, GDR (non-spin) component can be fixed to RPA(γ-abs. data) 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9142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Previous Studies of SDR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29474"/>
            <a:ext cx="7467600" cy="5029200"/>
          </a:xfrm>
        </p:spPr>
        <p:txBody>
          <a:bodyPr/>
          <a:lstStyle/>
          <a:p>
            <a:r>
              <a:rPr kumimoji="1" lang="en-US" altLang="ja-JP" sz="2000" dirty="0" smtClean="0"/>
              <a:t>Theoretical predictions</a:t>
            </a:r>
          </a:p>
          <a:p>
            <a:pPr lvl="1"/>
            <a:r>
              <a:rPr kumimoji="1" lang="en-US" altLang="ja-JP" sz="1800" dirty="0" smtClean="0"/>
              <a:t>2p2h effects in 2</a:t>
            </a:r>
            <a:r>
              <a:rPr kumimoji="1" lang="en-US" altLang="ja-JP" sz="1800" baseline="30000" dirty="0" smtClean="0"/>
              <a:t>nd</a:t>
            </a:r>
            <a:r>
              <a:rPr kumimoji="1" lang="en-US" altLang="ja-JP" sz="1800" dirty="0" smtClean="0"/>
              <a:t>-order RPA (SRPA)</a:t>
            </a:r>
          </a:p>
          <a:p>
            <a:pPr lvl="2"/>
            <a:r>
              <a:rPr kumimoji="1" lang="en-US" altLang="ja-JP" sz="1800" dirty="0" smtClean="0"/>
              <a:t>Smear out RPA distributions</a:t>
            </a:r>
          </a:p>
          <a:p>
            <a:pPr lvl="2"/>
            <a:r>
              <a:rPr kumimoji="1" lang="en-US" altLang="ja-JP" sz="1800" dirty="0" smtClean="0"/>
              <a:t>Move strengths to higher energies</a:t>
            </a:r>
          </a:p>
          <a:p>
            <a:pPr lvl="1"/>
            <a:r>
              <a:rPr kumimoji="1" lang="en-US" altLang="ja-JP" sz="1800" dirty="0" smtClean="0"/>
              <a:t>Smearing effects are relatively small in 2-</a:t>
            </a:r>
          </a:p>
          <a:p>
            <a:pPr lvl="2"/>
            <a:r>
              <a:rPr kumimoji="1" lang="en-US" altLang="ja-JP" sz="1800" dirty="0" smtClean="0"/>
              <a:t>2- has large </a:t>
            </a:r>
            <a:r>
              <a:rPr kumimoji="1" lang="en-US" altLang="ja-JP" sz="1800" dirty="0" err="1" smtClean="0"/>
              <a:t>config</a:t>
            </a:r>
            <a:r>
              <a:rPr kumimoji="1" lang="en-US" altLang="ja-JP" sz="1800" dirty="0" smtClean="0"/>
              <a:t>. compared with 0- and 1-</a:t>
            </a:r>
          </a:p>
          <a:p>
            <a:pPr lvl="2"/>
            <a:r>
              <a:rPr kumimoji="1" lang="en-US" altLang="ja-JP" sz="1800" dirty="0" smtClean="0"/>
              <a:t>2- strength is fragmented in RPA(1p1h)</a:t>
            </a:r>
          </a:p>
          <a:p>
            <a:pPr lvl="2"/>
            <a:r>
              <a:rPr kumimoji="1" lang="en-US" altLang="ja-JP" sz="1800" dirty="0" smtClean="0"/>
              <a:t>0- and 1- strengths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dirty="0" smtClean="0"/>
              <a:t>2p2h effects</a:t>
            </a:r>
          </a:p>
          <a:p>
            <a:pPr lvl="2"/>
            <a:endParaRPr kumimoji="1" lang="en-US" altLang="ja-JP" sz="1800" dirty="0" smtClean="0"/>
          </a:p>
          <a:p>
            <a:pPr lvl="2"/>
            <a:endParaRPr kumimoji="1" lang="ja-JP" altLang="en-US" sz="1800" dirty="0"/>
          </a:p>
        </p:txBody>
      </p:sp>
      <p:pic>
        <p:nvPicPr>
          <p:cNvPr id="1027" name="Picture 3" descr="C:\Users\wakasa\Desktop\DRO8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7466" y="1722730"/>
            <a:ext cx="256032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 bwMode="auto">
          <a:xfrm>
            <a:off x="7392318" y="2269475"/>
            <a:ext cx="1597446" cy="2500829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2193" y="152400"/>
            <a:ext cx="7711807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Results of MDA for </a:t>
            </a:r>
            <a:r>
              <a:rPr kumimoji="1" lang="en-US" altLang="ja-JP" sz="3200" baseline="30000" dirty="0" smtClean="0">
                <a:solidFill>
                  <a:schemeClr val="accent6"/>
                </a:solidFill>
              </a:rPr>
              <a:t>208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Pb(</a:t>
            </a:r>
            <a:r>
              <a:rPr kumimoji="1" lang="en-US" altLang="ja-JP" sz="3200" dirty="0" err="1" smtClean="0">
                <a:solidFill>
                  <a:schemeClr val="accent6"/>
                </a:solidFill>
              </a:rPr>
              <a:t>p,n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)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27650" name="Picture 2" descr="C:\Users\wakasa\Desktop\mda_sd_022d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544" y="2064783"/>
            <a:ext cx="3355975" cy="4068763"/>
          </a:xfrm>
          <a:prstGeom prst="rect">
            <a:avLst/>
          </a:prstGeom>
          <a:noFill/>
        </p:spPr>
      </p:pic>
      <p:pic>
        <p:nvPicPr>
          <p:cNvPr id="27651" name="Picture 3" descr="C:\Users\wakasa\Desktop\mda_sd_040d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229" y="2076259"/>
            <a:ext cx="3355975" cy="4068763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2886423" y="2214390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ヒラギノ丸ゴ StdN W6" pitchFamily="34" charset="-128"/>
                <a:ea typeface="ヒラギノ丸ゴ StdN W6" pitchFamily="34" charset="-128"/>
              </a:rPr>
              <a:t>2.3°</a:t>
            </a:r>
            <a:endParaRPr kumimoji="1" lang="ja-JP" altLang="en-US" sz="2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09984" y="2223571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ヒラギノ丸ゴ StdN W6" pitchFamily="34" charset="-128"/>
                <a:ea typeface="ヒラギノ丸ゴ StdN W6" pitchFamily="34" charset="-128"/>
              </a:rPr>
              <a:t>4.0°</a:t>
            </a:r>
            <a:endParaRPr kumimoji="1" lang="ja-JP" altLang="en-US" sz="2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53243" y="2190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GTGR</a:t>
            </a:r>
            <a:endParaRPr kumimoji="1" lang="ja-JP" altLang="en-US" sz="24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34453" y="3070034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sz="2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03778" y="291396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sz="2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04330" y="3055346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kumimoji="1" lang="en-US" altLang="ja-JP" sz="24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(SDR)</a:t>
            </a:r>
            <a:endParaRPr kumimoji="1" lang="ja-JP" altLang="en-US" sz="24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4330" y="3593336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2400" baseline="300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(SDR)</a:t>
            </a:r>
            <a:endParaRPr kumimoji="1" lang="ja-JP" altLang="en-US" sz="2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04330" y="4142343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sz="24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(SDR)</a:t>
            </a:r>
            <a:endParaRPr kumimoji="1" lang="ja-JP" altLang="en-US" sz="2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04330" y="2469615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2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(GT)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左中かっこ 15"/>
          <p:cNvSpPr/>
          <p:nvPr/>
        </p:nvSpPr>
        <p:spPr bwMode="auto">
          <a:xfrm>
            <a:off x="7469436" y="3062689"/>
            <a:ext cx="88135" cy="1531345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44540"/>
            <a:ext cx="9144000" cy="5690171"/>
          </a:xfrm>
        </p:spPr>
        <p:txBody>
          <a:bodyPr/>
          <a:lstStyle/>
          <a:p>
            <a:r>
              <a:rPr kumimoji="1" lang="en-US" altLang="ja-JP" sz="2000" dirty="0" smtClean="0"/>
              <a:t>Spin-</a:t>
            </a:r>
            <a:r>
              <a:rPr kumimoji="1" lang="en-US" altLang="ja-JP" sz="2000" dirty="0" err="1" smtClean="0"/>
              <a:t>isospin</a:t>
            </a:r>
            <a:r>
              <a:rPr kumimoji="1" lang="en-US" altLang="ja-JP" sz="2000" dirty="0" smtClean="0"/>
              <a:t> transition operators</a:t>
            </a:r>
          </a:p>
          <a:p>
            <a:endParaRPr kumimoji="1" lang="en-US" altLang="ja-JP" sz="2000" dirty="0"/>
          </a:p>
          <a:p>
            <a:pPr lvl="1"/>
            <a:endParaRPr kumimoji="1" lang="en-US" altLang="ja-JP" sz="2000" dirty="0" smtClean="0"/>
          </a:p>
          <a:p>
            <a:pPr lvl="1"/>
            <a:endParaRPr kumimoji="1" lang="en-US" altLang="ja-JP" sz="2000" dirty="0"/>
          </a:p>
          <a:p>
            <a:pPr lvl="1"/>
            <a:endParaRPr kumimoji="1" lang="en-US" altLang="ja-JP" sz="2000" dirty="0" smtClean="0"/>
          </a:p>
          <a:p>
            <a:pPr lvl="1"/>
            <a:endParaRPr kumimoji="1" lang="en-US" altLang="ja-JP" sz="2000" dirty="0"/>
          </a:p>
          <a:p>
            <a:r>
              <a:rPr kumimoji="1" lang="en-US" altLang="ja-JP" sz="2000" dirty="0" smtClean="0"/>
              <a:t>Model-independent sum-rule</a:t>
            </a:r>
          </a:p>
          <a:p>
            <a:endParaRPr kumimoji="1" lang="en-US" altLang="ja-JP" sz="2000" dirty="0"/>
          </a:p>
          <a:p>
            <a:endParaRPr kumimoji="1" lang="en-US" altLang="ja-JP" sz="2000" dirty="0" smtClean="0"/>
          </a:p>
          <a:p>
            <a:r>
              <a:rPr kumimoji="1" lang="en-US" altLang="ja-JP" sz="2000" dirty="0" smtClean="0"/>
              <a:t>Fermi and GT sum rule</a:t>
            </a:r>
          </a:p>
          <a:p>
            <a:endParaRPr kumimoji="1" lang="en-US" altLang="ja-JP" sz="2000" dirty="0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5866544" y="4602822"/>
            <a:ext cx="3113069" cy="2126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4395" y="152400"/>
            <a:ext cx="8013843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Spin-</a:t>
            </a:r>
            <a:r>
              <a:rPr kumimoji="1" lang="en-US" altLang="ja-JP" sz="3200" dirty="0" err="1" smtClean="0">
                <a:solidFill>
                  <a:schemeClr val="accent6"/>
                </a:solidFill>
              </a:rPr>
              <a:t>Isospin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 Modes and Sum Rule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59394" name="Picture 2" descr="\begin{align*}&#10;O_J^{\tau^\pm}=\sum_{i=1}^A r_i^LY_L(\hat{r}_i)\textcolor[rgb]{1,0,0}{t_i^\pm}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121" y="1447835"/>
            <a:ext cx="2953703" cy="820103"/>
          </a:xfrm>
          <a:prstGeom prst="rect">
            <a:avLst/>
          </a:prstGeom>
          <a:noFill/>
        </p:spPr>
      </p:pic>
      <p:pic>
        <p:nvPicPr>
          <p:cNvPr id="59396" name="Picture 4" descr="\begin{align*}&#10;O_J^{\sigma\tau^\pm}=\sum_{i=1}^A r_i^L\left[Y_L(\hat{r}_i)\otimes\textcolor[rgb]{0,0,1}{\vec{\sigma}_i}\right]_{J}\textcolor[rgb]{1,0,0}{t_i^\pm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117" y="2372509"/>
            <a:ext cx="4247198" cy="820103"/>
          </a:xfrm>
          <a:prstGeom prst="rect">
            <a:avLst/>
          </a:prstGeom>
          <a:noFill/>
        </p:spPr>
      </p:pic>
      <p:pic>
        <p:nvPicPr>
          <p:cNvPr id="59398" name="Picture 6" descr="\begin{align*}&#10;S_J^--S_J^+=\frac{(2J+1)}{4\pi}\left(N\langle \textcolor[rgb]{0,0,1}{r_n}^{2J}\rangle-Z\langle \textcolor[rgb]{1,0,0}{r_p}^{2J}\rangle\right)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4362" y="3703174"/>
            <a:ext cx="5740718" cy="626745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119881" y="169523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Spin-scalar</a:t>
            </a:r>
            <a:endParaRPr kumimoji="1" lang="ja-JP" altLang="en-US" dirty="0">
              <a:solidFill>
                <a:schemeClr val="accent4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7896" y="2587373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Spin-vector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9400" name="Picture 8" descr="\begin{align*}&#10;S^-(\mathrm F)-S^+(\mathrm F)=\textcolor[rgb]{1,0,0}{N-Z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145" y="4952845"/>
            <a:ext cx="3433763" cy="306705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553100" y="462166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Fermi</a:t>
            </a:r>
            <a:endParaRPr kumimoji="1" lang="ja-JP" altLang="en-US" dirty="0">
              <a:solidFill>
                <a:schemeClr val="accent4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0842" y="5287769"/>
            <a:ext cx="17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Gamow-Teller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9402" name="Picture 10" descr="\begin{align*}&#10;S^-(\mathrm{GT})-S^+(\mathrm{GT})=\textcolor[rgb]{0,0,1}{3(N-Z)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5598" y="5661761"/>
            <a:ext cx="4360545" cy="306705"/>
          </a:xfrm>
          <a:prstGeom prst="rect">
            <a:avLst/>
          </a:prstGeom>
          <a:noFill/>
        </p:spPr>
      </p:pic>
      <p:pic>
        <p:nvPicPr>
          <p:cNvPr id="13" name="Picture 15" descr="bgt_gaar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1420" y="4730337"/>
            <a:ext cx="2745638" cy="1923898"/>
          </a:xfrm>
          <a:prstGeom prst="rect">
            <a:avLst/>
          </a:prstGeom>
          <a:noFill/>
        </p:spPr>
      </p:pic>
      <p:sp>
        <p:nvSpPr>
          <p:cNvPr id="15" name="左中かっこ 14"/>
          <p:cNvSpPr/>
          <p:nvPr/>
        </p:nvSpPr>
        <p:spPr bwMode="auto">
          <a:xfrm>
            <a:off x="3236351" y="6072028"/>
            <a:ext cx="133564" cy="693506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8778" y="6082303"/>
            <a:ext cx="207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50% quenching </a:t>
            </a:r>
            <a:br>
              <a:rPr kumimoji="1" lang="en-US" altLang="ja-JP" u="sng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</a:br>
            <a:r>
              <a:rPr kumimoji="1" lang="en-US" altLang="ja-JP" u="sng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of GTGR</a:t>
            </a:r>
            <a:endParaRPr kumimoji="1" lang="ja-JP" altLang="en-US" u="sng" dirty="0">
              <a:solidFill>
                <a:schemeClr val="accent1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78478" y="6026736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2p2h (</a:t>
            </a:r>
            <a:r>
              <a:rPr kumimoji="1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Config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. Mix.)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66493" y="641675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Quark (Δ)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35720" y="4140487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4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p-radius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05899" y="4149049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i="1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-radius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061813" y="3844887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(</a:t>
            </a:r>
            <a:r>
              <a:rPr kumimoji="1" lang="ja-JP" altLang="en-US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～</a:t>
            </a:r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S</a:t>
            </a:r>
            <a:r>
              <a:rPr kumimoji="1" lang="en-US" altLang="ja-JP" baseline="30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baseline="-25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 for N</a:t>
            </a:r>
            <a:r>
              <a:rPr kumimoji="1" lang="ja-JP" altLang="en-US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≫</a:t>
            </a:r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Z)</a:t>
            </a:r>
            <a:endParaRPr kumimoji="1" lang="ja-JP" altLang="en-US" dirty="0">
              <a:solidFill>
                <a:srgbClr val="7030A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58908" y="69974"/>
            <a:ext cx="7520683" cy="914400"/>
          </a:xfrm>
        </p:spPr>
        <p:txBody>
          <a:bodyPr/>
          <a:lstStyle/>
          <a:p>
            <a:r>
              <a:rPr kumimoji="1" lang="el-GR" altLang="ja-JP" sz="3200" b="0" dirty="0" smtClean="0">
                <a:solidFill>
                  <a:schemeClr val="accent6"/>
                </a:solidFill>
              </a:rPr>
              <a:t>π</a:t>
            </a:r>
            <a:r>
              <a:rPr kumimoji="1" lang="en-US" altLang="ja-JP" sz="3200" b="0" dirty="0" smtClean="0">
                <a:solidFill>
                  <a:schemeClr val="accent6"/>
                </a:solidFill>
              </a:rPr>
              <a:t>+</a:t>
            </a:r>
            <a:r>
              <a:rPr kumimoji="1" lang="en-US" altLang="ja-JP" sz="3200" b="0" dirty="0" err="1" smtClean="0">
                <a:solidFill>
                  <a:schemeClr val="accent6"/>
                </a:solidFill>
              </a:rPr>
              <a:t>ρ+g</a:t>
            </a:r>
            <a:r>
              <a:rPr kumimoji="1" lang="en-US" altLang="ja-JP" sz="3200" b="0" dirty="0" smtClean="0">
                <a:solidFill>
                  <a:schemeClr val="accent6"/>
                </a:solidFill>
              </a:rPr>
              <a:t>’ model and Δ Effects</a:t>
            </a:r>
            <a:endParaRPr kumimoji="1" lang="ja-JP" altLang="en-US" sz="3200" b="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071546"/>
            <a:ext cx="8715404" cy="5786454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Effective Interaction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l-GR" altLang="ja-JP" sz="2000" dirty="0" smtClean="0"/>
              <a:t>π</a:t>
            </a:r>
            <a:r>
              <a:rPr kumimoji="1" lang="en-US" altLang="ja-JP" sz="2000" dirty="0" smtClean="0"/>
              <a:t>+</a:t>
            </a:r>
            <a:r>
              <a:rPr kumimoji="1" lang="en-US" altLang="ja-JP" sz="2000" dirty="0" err="1" smtClean="0"/>
              <a:t>ρ+g</a:t>
            </a:r>
            <a:r>
              <a:rPr kumimoji="1" lang="en-US" altLang="ja-JP" sz="2000" dirty="0" smtClean="0"/>
              <a:t>’  model</a:t>
            </a:r>
          </a:p>
          <a:p>
            <a:pPr lvl="1"/>
            <a:r>
              <a:rPr lang="en-US" altLang="ja-JP" sz="1800" dirty="0" smtClean="0">
                <a:solidFill>
                  <a:schemeClr val="accent4">
                    <a:lumMod val="50000"/>
                  </a:schemeClr>
                </a:solidFill>
              </a:rPr>
              <a:t>Spin-longitudinal</a:t>
            </a:r>
          </a:p>
          <a:p>
            <a:pPr lvl="1"/>
            <a:r>
              <a:rPr kumimoji="1" lang="en-US" altLang="ja-JP" sz="1800" dirty="0" smtClean="0">
                <a:solidFill>
                  <a:schemeClr val="accent6">
                    <a:lumMod val="50000"/>
                  </a:schemeClr>
                </a:solidFill>
              </a:rPr>
              <a:t>Spin-transverse</a:t>
            </a:r>
          </a:p>
          <a:p>
            <a:r>
              <a:rPr lang="en-US" altLang="ja-JP" sz="2000" dirty="0" smtClean="0"/>
              <a:t>NN(p-h) effective Interaction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kumimoji="1" lang="en-US" altLang="ja-JP" sz="2000" dirty="0" smtClean="0"/>
              <a:t>Extension to N+Δ system for LM interaction</a:t>
            </a:r>
          </a:p>
        </p:txBody>
      </p:sp>
      <p:pic>
        <p:nvPicPr>
          <p:cNvPr id="8" name="Picture 6" descr="C:\Users\wakasa2\Desktop\vp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6300" y="958849"/>
            <a:ext cx="30099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9"/>
          <p:cNvCxnSpPr/>
          <p:nvPr/>
        </p:nvCxnSpPr>
        <p:spPr bwMode="auto">
          <a:xfrm rot="5400000" flipH="1" flipV="1">
            <a:off x="6547644" y="1710530"/>
            <a:ext cx="803275" cy="15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四角形吹き出し 17"/>
          <p:cNvSpPr/>
          <p:nvPr/>
        </p:nvSpPr>
        <p:spPr>
          <a:xfrm>
            <a:off x="857224" y="2071198"/>
            <a:ext cx="2000264" cy="285752"/>
          </a:xfrm>
          <a:prstGeom prst="wedgeRectCallout">
            <a:avLst>
              <a:gd name="adj1" fmla="val 44064"/>
              <a:gd name="adj2" fmla="val -1459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Longitudinal (π)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四角形吹き出し 18"/>
          <p:cNvSpPr/>
          <p:nvPr/>
        </p:nvSpPr>
        <p:spPr>
          <a:xfrm>
            <a:off x="3286116" y="2071198"/>
            <a:ext cx="2000264" cy="285752"/>
          </a:xfrm>
          <a:prstGeom prst="wedgeRectCallout">
            <a:avLst>
              <a:gd name="adj1" fmla="val -39745"/>
              <a:gd name="adj2" fmla="val -1459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Transverse (ρ)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80479" y="4371069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-exchange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52769" y="526989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ρ-exchange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99372" y="4400942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Short-range repulsion</a:t>
            </a:r>
            <a:endParaRPr kumimoji="1" lang="ja-JP" altLang="en-US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2951018" y="4416955"/>
            <a:ext cx="2147455" cy="1588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964872" y="5331355"/>
            <a:ext cx="2369128" cy="175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433159" y="4290086"/>
            <a:ext cx="45720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641444" y="5177244"/>
            <a:ext cx="45720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\begin{align*}&#10;V_{\rm eff}=\textcolor[rgb]{1,0,0}{V_L}+\textcolor[rgb]{0,0,1}{V_T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7429" y="1491467"/>
            <a:ext cx="2006917" cy="226695"/>
          </a:xfrm>
          <a:prstGeom prst="rect">
            <a:avLst/>
          </a:prstGeom>
          <a:noFill/>
        </p:spPr>
      </p:pic>
      <p:pic>
        <p:nvPicPr>
          <p:cNvPr id="2052" name="Picture 4" descr="\begin{align*}&#10;\textcolor[rgb]{1,0,0}{V_L}=\textcolor[rgb]{1,0,0}{V_L^{\pi}} + \textcolor[rgb]{0,0.6,0}{V_L^{\rm LM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3580" y="2678988"/>
            <a:ext cx="2233613" cy="333375"/>
          </a:xfrm>
          <a:prstGeom prst="rect">
            <a:avLst/>
          </a:prstGeom>
          <a:noFill/>
        </p:spPr>
      </p:pic>
      <p:pic>
        <p:nvPicPr>
          <p:cNvPr id="2054" name="Picture 6" descr="\begin{align*}&#10;\textcolor[rgb]{0,0,1}{V_T}=\textcolor[rgb]{0,0,1}{V_T^{\rho}} + \textcolor[rgb]{0,0.6,0}{V_T^{\rm LM}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3032" y="3048857"/>
            <a:ext cx="2206943" cy="333375"/>
          </a:xfrm>
          <a:prstGeom prst="rect">
            <a:avLst/>
          </a:prstGeom>
          <a:noFill/>
        </p:spPr>
      </p:pic>
      <p:pic>
        <p:nvPicPr>
          <p:cNvPr id="2056" name="Picture 8" descr="\begin{align*}&#10;\textcolor[rgb]{1,0,0}{V_L(q,\omega)}&#10;=&#10;\frac{f_{\pi NN}^2}{m_\pi^2}&#10;\left(&#10;\textcolor[rgb]{1,0,0}{\frac{q^2}{\omega^2-q^2-m_\pi^2}\Gamma_{\pi NN}^2} + \textcolor[rgb]{0,0.6,0}{g'_{NN}}&#10;\right)&#10;(\tau_1\cdot\tau_2)&#10;(\sigma_1\cdot\hat{q})&#10;(\sigma_2\cdot\hat{q})&#10;\end{align*}&#10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1353" y="3778752"/>
            <a:ext cx="7554278" cy="571024"/>
          </a:xfrm>
          <a:prstGeom prst="rect">
            <a:avLst/>
          </a:prstGeom>
          <a:noFill/>
        </p:spPr>
      </p:pic>
      <p:pic>
        <p:nvPicPr>
          <p:cNvPr id="2058" name="Picture 10" descr="\begin{align*}&#10;\textcolor[rgb]{0,0,1}{V_T(q,\omega)}&#10;=&#10;\frac{f_{\pi NN}^2}{m_\pi^2}&#10;\left(&#10;\textcolor[rgb]{0,0,1}{C_\rho\frac{q^2}{\omega^2-q^2-m_\rho^2}\Gamma_{\rho NN}^2} + \textcolor[rgb]{0,0.6,0}{g'_{NN}}&#10;\right)&#10;(\tau_1\cdot\tau_2)&#10;(\sigma_1\times\hat{q})&#10;(\sigma_2\times\hat{q})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5674" y="4637498"/>
            <a:ext cx="8083391" cy="654844"/>
          </a:xfrm>
          <a:prstGeom prst="rect">
            <a:avLst/>
          </a:prstGeom>
          <a:noFill/>
        </p:spPr>
      </p:pic>
      <p:pic>
        <p:nvPicPr>
          <p:cNvPr id="2060" name="Picture 12" descr="\begin{align*}&#10;\textcolor[rgb]{0,0.6,0}{V_{N\Delta}^{\rm LM}} = \frac{f_{\pi NN}f_{\pi N\Delta}}{m_\pi^2}\textcolor[rgb]{0,0.6,0}{g'_{N\Delta}}&#10;\end{align*}&#10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82993" y="5971402"/>
            <a:ext cx="3253740" cy="686753"/>
          </a:xfrm>
          <a:prstGeom prst="rect">
            <a:avLst/>
          </a:prstGeom>
          <a:noFill/>
        </p:spPr>
      </p:pic>
      <p:sp>
        <p:nvSpPr>
          <p:cNvPr id="32" name="テキスト ボックス 31"/>
          <p:cNvSpPr txBox="1"/>
          <p:nvPr/>
        </p:nvSpPr>
        <p:spPr>
          <a:xfrm>
            <a:off x="5024064" y="5959010"/>
            <a:ext cx="3958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000" baseline="-25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1"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: Strength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“distribution”</a:t>
            </a:r>
          </a:p>
          <a:p>
            <a:r>
              <a:rPr kumimoji="1" lang="en-US" altLang="ja-JP" sz="2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000" baseline="-25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NΔ</a:t>
            </a:r>
            <a:r>
              <a:rPr kumimoji="1"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: Strength 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“quenching”</a:t>
            </a:r>
            <a:endParaRPr kumimoji="1" lang="ja-JP" altLang="en-US" sz="2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3" name="左中かっこ 32"/>
          <p:cNvSpPr/>
          <p:nvPr/>
        </p:nvSpPr>
        <p:spPr bwMode="auto">
          <a:xfrm>
            <a:off x="4839128" y="5917914"/>
            <a:ext cx="236306" cy="791111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123008" y="4155311"/>
            <a:ext cx="2916821" cy="2656389"/>
          </a:xfrm>
          <a:prstGeom prst="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815067" y="1018567"/>
            <a:ext cx="4271058" cy="30672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522786" y="5193791"/>
            <a:ext cx="2720051" cy="4629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59" name="Rectangle 19"/>
          <p:cNvSpPr>
            <a:spLocks noGrp="1" noChangeArrowheads="1"/>
          </p:cNvSpPr>
          <p:nvPr>
            <p:ph idx="1"/>
          </p:nvPr>
        </p:nvSpPr>
        <p:spPr>
          <a:xfrm>
            <a:off x="9292" y="1181100"/>
            <a:ext cx="8458200" cy="5676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ItalicT" pitchFamily="2" charset="0"/>
              </a:rPr>
              <a:t>g’ dependence on GTGR</a:t>
            </a:r>
          </a:p>
          <a:p>
            <a:pPr lvl="1" eaLnBrk="1" hangingPunct="1"/>
            <a:r>
              <a:rPr lang="en-US" altLang="ja-JP" sz="1800" dirty="0" smtClean="0">
                <a:cs typeface="ItalicT" pitchFamily="2" charset="0"/>
              </a:rPr>
              <a:t>RPA(1p1h) by </a:t>
            </a:r>
            <a:r>
              <a:rPr lang="en-US" altLang="ja-JP" sz="1800" dirty="0" err="1" smtClean="0">
                <a:cs typeface="ItalicT" pitchFamily="2" charset="0"/>
              </a:rPr>
              <a:t>Ichimura</a:t>
            </a:r>
            <a:r>
              <a:rPr lang="en-US" altLang="ja-JP" sz="1800" dirty="0" smtClean="0">
                <a:cs typeface="ItalicT" pitchFamily="2" charset="0"/>
              </a:rPr>
              <a:t> group</a:t>
            </a:r>
          </a:p>
          <a:p>
            <a:pPr lvl="1" eaLnBrk="1" hangingPunct="1"/>
            <a:r>
              <a:rPr lang="en-US" altLang="ja-JP" sz="1800" dirty="0" smtClean="0">
                <a:cs typeface="ItalicT" pitchFamily="2" charset="0"/>
              </a:rPr>
              <a:t>GTGR peak position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0000"/>
                </a:solidFill>
                <a:cs typeface="ItalicT" pitchFamily="2" charset="0"/>
              </a:rPr>
              <a:t>Strongly depends on g’</a:t>
            </a:r>
            <a:r>
              <a:rPr lang="en-US" altLang="ja-JP" sz="1800" i="1" baseline="-25000" dirty="0" smtClean="0">
                <a:solidFill>
                  <a:srgbClr val="FF0000"/>
                </a:solidFill>
                <a:cs typeface="Arial Unicode MS" pitchFamily="50" charset="-128"/>
              </a:rPr>
              <a:t> NN</a:t>
            </a:r>
          </a:p>
          <a:p>
            <a:pPr lvl="2" eaLnBrk="1" hangingPunct="1"/>
            <a:endParaRPr lang="en-US" altLang="ja-JP" sz="1800" dirty="0" smtClean="0">
              <a:cs typeface="Arial Unicode MS" pitchFamily="50" charset="-128"/>
            </a:endParaRPr>
          </a:p>
          <a:p>
            <a:pPr lvl="2" eaLnBrk="1" hangingPunct="1"/>
            <a:endParaRPr lang="en-US" altLang="ja-JP" sz="1800" dirty="0" smtClean="0">
              <a:cs typeface="Arial Unicode MS" pitchFamily="50" charset="-128"/>
            </a:endParaRPr>
          </a:p>
          <a:p>
            <a:pPr lvl="2" eaLnBrk="1" hangingPunct="1"/>
            <a:r>
              <a:rPr lang="en-US" altLang="ja-JP" sz="1800" dirty="0" smtClean="0">
                <a:cs typeface="Arial Unicode MS" pitchFamily="50" charset="-128"/>
              </a:rPr>
              <a:t>Weak </a:t>
            </a:r>
            <a:r>
              <a:rPr lang="en-US" altLang="ja-JP" sz="1800" dirty="0" err="1" smtClean="0"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cs typeface="Arial Unicode MS" pitchFamily="50" charset="-128"/>
              </a:rPr>
              <a:t>NΔ</a:t>
            </a:r>
            <a:r>
              <a:rPr lang="en-US" altLang="ja-JP" sz="1800" dirty="0" smtClean="0">
                <a:cs typeface="Arial Unicode MS" pitchFamily="50" charset="-128"/>
              </a:rPr>
              <a:t>  dependence</a:t>
            </a:r>
            <a:endParaRPr lang="en-US" altLang="ja-JP" sz="1800" dirty="0" smtClean="0"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  <a:p>
            <a:pPr eaLnBrk="1" hangingPunct="1"/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NΔ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 dep.  on  GT quenching Q</a:t>
            </a:r>
          </a:p>
          <a:p>
            <a:pPr lvl="1" eaLnBrk="1" hangingPunct="1"/>
            <a:r>
              <a:rPr lang="en-US" altLang="ja-JP" sz="1800" dirty="0" smtClean="0">
                <a:cs typeface="Arial Unicode MS" pitchFamily="50" charset="-128"/>
              </a:rPr>
              <a:t>Q=0.86±0.07</a:t>
            </a:r>
          </a:p>
          <a:p>
            <a:pPr lvl="2"/>
            <a:r>
              <a:rPr lang="en-US" altLang="ja-JP" sz="1800" dirty="0" smtClean="0">
                <a:solidFill>
                  <a:srgbClr val="0070C0"/>
                </a:solidFill>
                <a:cs typeface="Arial Unicode MS" pitchFamily="50" charset="-128"/>
              </a:rPr>
              <a:t>2p2h effects are dominant</a:t>
            </a:r>
          </a:p>
          <a:p>
            <a:pPr lvl="1" eaLnBrk="1" hangingPunct="1"/>
            <a:r>
              <a:rPr lang="en-US" altLang="ja-JP" sz="1800" dirty="0" smtClean="0">
                <a:cs typeface="Arial Unicode MS" pitchFamily="50" charset="-128"/>
              </a:rPr>
              <a:t>Q evaluated in RPA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0070C0"/>
                </a:solidFill>
                <a:cs typeface="Arial Unicode MS" pitchFamily="50" charset="-128"/>
              </a:rPr>
              <a:t>Strongly depends on </a:t>
            </a:r>
            <a:r>
              <a:rPr lang="en-US" altLang="ja-JP" sz="1800" dirty="0" err="1" smtClean="0">
                <a:solidFill>
                  <a:srgbClr val="0070C0"/>
                </a:solidFill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solidFill>
                  <a:srgbClr val="0070C0"/>
                </a:solidFill>
                <a:cs typeface="Arial Unicode MS" pitchFamily="50" charset="-128"/>
              </a:rPr>
              <a:t>NΔ</a:t>
            </a:r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pPr lvl="2" eaLnBrk="1" hangingPunct="1"/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pPr lvl="2" eaLnBrk="1" hangingPunct="1"/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pPr lvl="2" eaLnBrk="1" hangingPunct="1"/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r>
              <a:rPr lang="en-US" altLang="ja-JP" sz="1800" dirty="0" smtClean="0">
                <a:cs typeface="Arial Unicode MS" pitchFamily="50" charset="-128"/>
              </a:rPr>
              <a:t>How about other modes (resonances)</a:t>
            </a:r>
          </a:p>
          <a:p>
            <a:pPr lvl="1"/>
            <a:r>
              <a:rPr lang="en-US" altLang="ja-JP" sz="1800" dirty="0" smtClean="0">
                <a:cs typeface="Arial Unicode MS" pitchFamily="50" charset="-128"/>
              </a:rPr>
              <a:t>Quenching (?)</a:t>
            </a:r>
          </a:p>
          <a:p>
            <a:pPr lvl="1"/>
            <a:r>
              <a:rPr lang="en-US" altLang="ja-JP" sz="1800" dirty="0" smtClean="0">
                <a:cs typeface="Arial Unicode MS" pitchFamily="50" charset="-128"/>
              </a:rPr>
              <a:t>Distribution (Information on residual Int.)</a:t>
            </a: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1603677" y="2551012"/>
            <a:ext cx="2397125" cy="4191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kumimoji="0" lang="ja-JP" altLang="en-US" sz="1800">
              <a:solidFill>
                <a:schemeClr val="tx1"/>
              </a:solidFill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title"/>
          </p:nvPr>
        </p:nvSpPr>
        <p:spPr>
          <a:xfrm>
            <a:off x="522950" y="0"/>
            <a:ext cx="8445500" cy="914400"/>
          </a:xfrm>
        </p:spPr>
        <p:txBody>
          <a:bodyPr/>
          <a:lstStyle/>
          <a:p>
            <a:pPr algn="r" eaLnBrk="1" hangingPunct="1"/>
            <a:r>
              <a:rPr lang="en-US" altLang="ja-JP" sz="3200" b="0" dirty="0" smtClean="0">
                <a:solidFill>
                  <a:schemeClr val="accent6"/>
                </a:solidFill>
                <a:latin typeface="ヒラギノ角ゴ StdN W7" pitchFamily="34" charset="-128"/>
                <a:ea typeface="ヒラギノ角ゴ StdN W7" pitchFamily="34" charset="-128"/>
                <a:cs typeface="Times New Roman" pitchFamily="18" charset="0"/>
              </a:rPr>
              <a:t>GT Strength and LM Parameters</a:t>
            </a:r>
            <a:endParaRPr lang="en-US" altLang="ja-JP" sz="3200" b="0" i="1" dirty="0" smtClean="0">
              <a:solidFill>
                <a:schemeClr val="accent6"/>
              </a:solidFill>
              <a:latin typeface="ヒラギノ角ゴ StdN W7" pitchFamily="34" charset="-128"/>
              <a:ea typeface="ヒラギノ角ゴ StdN W7" pitchFamily="34" charset="-128"/>
              <a:cs typeface="Times New Roman" pitchFamily="18" charset="0"/>
            </a:endParaRPr>
          </a:p>
        </p:txBody>
      </p:sp>
      <p:pic>
        <p:nvPicPr>
          <p:cNvPr id="61456" name="Picture 16" descr="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863" y="4174863"/>
            <a:ext cx="269875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" descr="\begin{equation*}&#10;\textcolor[rgb]{1,0,0}{g'_{NN}=0.6\pm 0.1}&#10;\end{equatio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8251" y="2587726"/>
            <a:ext cx="22193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 descr="\begin{equation*}&#10;\textcolor[rgb]{0,0,1}{g'_{N\Delta}=0.35\pm 0.16}&#10;\end{equatio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8714" y="5264957"/>
            <a:ext cx="2527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テキスト ボックス 18"/>
          <p:cNvSpPr txBox="1">
            <a:spLocks noChangeArrowheads="1"/>
          </p:cNvSpPr>
          <p:nvPr/>
        </p:nvSpPr>
        <p:spPr bwMode="auto">
          <a:xfrm>
            <a:off x="2562656" y="755922"/>
            <a:ext cx="32977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K.Yako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PLB 615(2005)193.</a:t>
            </a:r>
            <a:endParaRPr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5810715" y="735960"/>
            <a:ext cx="33332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T.W. 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et al., </a:t>
            </a:r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PRC 72(2005)067303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6145" name="Picture 1" descr="C:\Users\wakasa\Desktop\gt_gnn_dep_reaction0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8222" y="1123969"/>
            <a:ext cx="3994099" cy="2933395"/>
          </a:xfrm>
          <a:prstGeom prst="rect">
            <a:avLst/>
          </a:prstGeom>
          <a:noFill/>
        </p:spPr>
      </p:pic>
      <p:cxnSp>
        <p:nvCxnSpPr>
          <p:cNvPr id="20" name="直線矢印コネクタ 19"/>
          <p:cNvCxnSpPr/>
          <p:nvPr/>
        </p:nvCxnSpPr>
        <p:spPr bwMode="auto">
          <a:xfrm>
            <a:off x="6092327" y="1410159"/>
            <a:ext cx="925417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直線矢印コネクタ 23"/>
          <p:cNvCxnSpPr/>
          <p:nvPr/>
        </p:nvCxnSpPr>
        <p:spPr bwMode="auto">
          <a:xfrm rot="5400000">
            <a:off x="7689773" y="2159306"/>
            <a:ext cx="11898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 rot="16200000">
            <a:off x="7855027" y="1994052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Repulsive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5332164" y="1531345"/>
            <a:ext cx="3635566" cy="4770303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7958" y="152400"/>
            <a:ext cx="7998246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Correlation and Δ Effects on SDR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32646"/>
            <a:ext cx="7467600" cy="5625353"/>
          </a:xfrm>
        </p:spPr>
        <p:txBody>
          <a:bodyPr/>
          <a:lstStyle/>
          <a:p>
            <a:r>
              <a:rPr kumimoji="1" lang="en-US" altLang="ja-JP" sz="2000" dirty="0" smtClean="0"/>
              <a:t>SDR in 0</a:t>
            </a:r>
            <a:r>
              <a:rPr kumimoji="1" lang="en-US" altLang="ja-JP" sz="2000" baseline="30000" dirty="0" smtClean="0"/>
              <a:t>th</a:t>
            </a:r>
            <a:endParaRPr kumimoji="1" lang="en-US" altLang="ja-JP" sz="2000" dirty="0" smtClean="0"/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(2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kumimoji="1" lang="en-US" altLang="ja-JP" sz="1800" dirty="0" smtClean="0"/>
              <a:t>Reflecting shell-structure</a:t>
            </a:r>
          </a:p>
          <a:p>
            <a:pPr lvl="2"/>
            <a:r>
              <a:rPr kumimoji="1" lang="en-US" altLang="ja-JP" sz="1800" dirty="0" smtClean="0"/>
              <a:t>B.E.(j</a:t>
            </a:r>
            <a:r>
              <a:rPr kumimoji="1" lang="en-US" altLang="ja-JP" sz="1800" baseline="-25000" dirty="0" smtClean="0"/>
              <a:t>&gt;</a:t>
            </a:r>
            <a:r>
              <a:rPr kumimoji="1" lang="en-US" altLang="ja-JP" sz="1800" dirty="0" smtClean="0"/>
              <a:t>) &gt; B.E.(j</a:t>
            </a:r>
            <a:r>
              <a:rPr kumimoji="1" lang="en-US" altLang="ja-JP" sz="1800" baseline="-25000" dirty="0" smtClean="0"/>
              <a:t>&lt;</a:t>
            </a:r>
            <a:r>
              <a:rPr kumimoji="1" lang="en-US" altLang="ja-JP" sz="1800" dirty="0" smtClean="0"/>
              <a:t>) </a:t>
            </a: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SDR in RPA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NO free parameters</a:t>
            </a:r>
          </a:p>
          <a:p>
            <a:pPr lvl="2"/>
            <a:r>
              <a:rPr kumimoji="1" lang="en-US" altLang="ja-JP" sz="1800" dirty="0" smtClean="0"/>
              <a:t>Same g’ determined by GT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(2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kumimoji="1" lang="en-US" altLang="ja-JP" sz="1800" dirty="0" smtClean="0"/>
              <a:t>Same as 0</a:t>
            </a:r>
            <a:r>
              <a:rPr kumimoji="1" lang="en-US" altLang="ja-JP" sz="1800" baseline="30000" dirty="0" smtClean="0"/>
              <a:t>th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 Move strengths to higher E</a:t>
            </a:r>
            <a:r>
              <a:rPr kumimoji="1" lang="en-US" altLang="ja-JP" sz="1800" baseline="-25000" dirty="0" smtClean="0">
                <a:solidFill>
                  <a:srgbClr val="0070C0"/>
                </a:solidFill>
              </a:rPr>
              <a:t>x</a:t>
            </a:r>
          </a:p>
          <a:p>
            <a:pPr lvl="2"/>
            <a:r>
              <a:rPr kumimoji="1" lang="en-US" altLang="ja-JP" sz="1800" dirty="0" smtClean="0"/>
              <a:t>Repulsive p-h int.</a:t>
            </a: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Δ effects</a:t>
            </a:r>
          </a:p>
          <a:p>
            <a:pPr lvl="1"/>
            <a:r>
              <a:rPr kumimoji="1" lang="en-US" altLang="ja-JP" sz="1800" dirty="0" smtClean="0"/>
              <a:t>Very small in SDR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27650" name="Picture 2" descr="C:\Users\wakasa\Desktop\bsd_r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035" y="1812272"/>
            <a:ext cx="3405188" cy="4121150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299112" y="117880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208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Pb(</a:t>
            </a:r>
            <a:r>
              <a:rPr kumimoji="1" lang="en-US" altLang="ja-JP" dirty="0" err="1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75364"/>
            <a:ext cx="9144000" cy="5782636"/>
          </a:xfrm>
        </p:spPr>
        <p:txBody>
          <a:bodyPr/>
          <a:lstStyle/>
          <a:p>
            <a:r>
              <a:rPr kumimoji="1" lang="en-US" altLang="ja-JP" sz="2000" dirty="0" err="1" smtClean="0"/>
              <a:t>Multipole</a:t>
            </a:r>
            <a:r>
              <a:rPr kumimoji="1" lang="en-US" altLang="ja-JP" sz="2000" dirty="0" smtClean="0"/>
              <a:t> decomposition of </a:t>
            </a:r>
            <a:r>
              <a:rPr kumimoji="1" lang="en-US" altLang="ja-JP" sz="2000" baseline="30000" dirty="0" smtClean="0"/>
              <a:t>90</a:t>
            </a:r>
            <a:r>
              <a:rPr kumimoji="1" lang="en-US" altLang="ja-JP" sz="2000" dirty="0" smtClean="0"/>
              <a:t>Zr(</a:t>
            </a:r>
            <a:r>
              <a:rPr kumimoji="1" lang="en-US" altLang="ja-JP" sz="2000" baseline="30000" dirty="0" smtClean="0"/>
              <a:t>3</a:t>
            </a:r>
            <a:r>
              <a:rPr kumimoji="1" lang="en-US" altLang="ja-JP" sz="2000" dirty="0" smtClean="0"/>
              <a:t>He,t) at 900 </a:t>
            </a:r>
            <a:r>
              <a:rPr kumimoji="1" lang="en-US" altLang="ja-JP" sz="2000" dirty="0" err="1" smtClean="0"/>
              <a:t>MeV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pPr lvl="1"/>
            <a:r>
              <a:rPr kumimoji="1" lang="el-GR" altLang="ja-JP" sz="1800" dirty="0" smtClean="0"/>
              <a:t>θ</a:t>
            </a:r>
            <a:r>
              <a:rPr kumimoji="1" lang="en-US" altLang="ja-JP" sz="1800" dirty="0" smtClean="0"/>
              <a:t>=0.25°</a:t>
            </a:r>
            <a:r>
              <a:rPr kumimoji="1" lang="ja-JP" altLang="en-US" sz="1800" dirty="0" smtClean="0"/>
              <a:t>～</a:t>
            </a:r>
            <a:r>
              <a:rPr kumimoji="1" lang="en-US" altLang="ja-JP" sz="1800" dirty="0" smtClean="0"/>
              <a:t>4.25°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SDR cross section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Quenching (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30%) from RPA(1p1h)</a:t>
            </a:r>
          </a:p>
          <a:p>
            <a:pPr lvl="2"/>
            <a:r>
              <a:rPr kumimoji="1" lang="en-US" altLang="ja-JP" sz="1800" dirty="0" smtClean="0"/>
              <a:t>2p2h (Configuration mixing)</a:t>
            </a:r>
          </a:p>
          <a:p>
            <a:pPr lvl="2"/>
            <a:r>
              <a:rPr kumimoji="1" lang="en-US" altLang="ja-JP" sz="1800" dirty="0" smtClean="0"/>
              <a:t>Other mechanism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Spin-parities could NOT be separated</a:t>
            </a:r>
          </a:p>
          <a:p>
            <a:pPr lvl="2"/>
            <a:r>
              <a:rPr kumimoji="1" lang="en-US" altLang="ja-JP" sz="1800" dirty="0" smtClean="0"/>
              <a:t>Similar angular distributions of 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,2</a:t>
            </a:r>
            <a:r>
              <a:rPr kumimoji="1" lang="en-US" altLang="ja-JP" sz="1800" baseline="30000" dirty="0" smtClean="0"/>
              <a:t>-</a:t>
            </a:r>
          </a:p>
          <a:p>
            <a:pPr lvl="2"/>
            <a:endParaRPr kumimoji="1" lang="en-US" altLang="ja-JP" sz="1800" baseline="30000" dirty="0" smtClean="0"/>
          </a:p>
          <a:p>
            <a:r>
              <a:rPr kumimoji="1" lang="en-US" altLang="ja-JP" sz="1800" dirty="0" smtClean="0"/>
              <a:t>NOT conclusive for quenching </a:t>
            </a:r>
          </a:p>
          <a:p>
            <a:pPr lvl="1"/>
            <a:r>
              <a:rPr kumimoji="1" lang="en-US" altLang="ja-JP" sz="1800" dirty="0" smtClean="0"/>
              <a:t>Rough estimation for distortion effects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(NOT in full DWIA)</a:t>
            </a:r>
          </a:p>
          <a:p>
            <a:pPr lvl="1"/>
            <a:r>
              <a:rPr kumimoji="1" lang="en-US" altLang="ja-JP" sz="1800" dirty="0" smtClean="0"/>
              <a:t>RPA in g’ only (w/o π/ρ-exchange)</a:t>
            </a:r>
          </a:p>
          <a:p>
            <a:pPr lvl="1"/>
            <a:r>
              <a:rPr kumimoji="1" lang="en-US" altLang="ja-JP" sz="1800" dirty="0" smtClean="0"/>
              <a:t>Angular distributions in (</a:t>
            </a:r>
            <a:r>
              <a:rPr kumimoji="1" lang="en-US" altLang="ja-JP" sz="1800" baseline="30000" dirty="0" smtClean="0"/>
              <a:t>3</a:t>
            </a:r>
            <a:r>
              <a:rPr kumimoji="1" lang="en-US" altLang="ja-JP" sz="1800" dirty="0" smtClean="0"/>
              <a:t>He,t) are steep</a:t>
            </a: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5856270" y="4433967"/>
            <a:ext cx="3164440" cy="2352782"/>
          </a:xfrm>
          <a:prstGeom prst="rect">
            <a:avLst/>
          </a:prstGeom>
          <a:solidFill>
            <a:schemeClr val="bg1"/>
          </a:solidFill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5854557" y="1546412"/>
            <a:ext cx="3164440" cy="2809513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7103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Previous Studies of SDR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C:\Users\wakasa\Desktop\BRO9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2446" y="4404155"/>
            <a:ext cx="2719387" cy="2401888"/>
          </a:xfrm>
          <a:prstGeom prst="rect">
            <a:avLst/>
          </a:prstGeom>
          <a:noFill/>
        </p:spPr>
      </p:pic>
      <p:pic>
        <p:nvPicPr>
          <p:cNvPr id="4" name="Picture 2" descr="C:\Users\wakasa\Desktop\BRO91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3587" y="1608215"/>
            <a:ext cx="2984602" cy="2538984"/>
          </a:xfrm>
          <a:prstGeom prst="rect">
            <a:avLst/>
          </a:prstGeom>
          <a:noFill/>
        </p:spPr>
      </p:pic>
      <p:pic>
        <p:nvPicPr>
          <p:cNvPr id="1028" name="Picture 4" descr="\begin{align*}&#10;\textcolor[rgb]{1,0,1}{\sigma(\omega,\theta)} =&#10;\textcolor[rgb]{1,0,0}{a_0(\omega)} \textcolor[rgb]{0,0,1}{\sigma_{L=0}(\theta)}&#10;+&#10;\textcolor[rgb]{1,0,0}{a_1(\omega)} \textcolor[rgb]{0,0,1}{\sigma_{L=1}(\theta)}&#10;+&#10;\textcolor[rgb]{1,0,0}{a_2(\omega)} \textcolor[rgb]{0,0,1}{\sigma_{L=2}(\theta)} &#10;\end{align*}&#10;"/>
          <p:cNvPicPr>
            <a:picLocks noChangeAspect="1" noChangeArrowheads="1"/>
          </p:cNvPicPr>
          <p:nvPr/>
        </p:nvPicPr>
        <p:blipFill>
          <a:blip r:embed="rId4"/>
          <a:srcRect r="56727" b="-17407"/>
          <a:stretch>
            <a:fillRect/>
          </a:stretch>
        </p:blipFill>
        <p:spPr bwMode="auto">
          <a:xfrm>
            <a:off x="724733" y="1682658"/>
            <a:ext cx="3349726" cy="320954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2806205" y="138942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DW calc.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33387" y="138529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Exp.</a:t>
            </a:r>
            <a:endParaRPr kumimoji="1" lang="ja-JP" altLang="en-US" dirty="0">
              <a:solidFill>
                <a:srgbClr val="7030A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825525" y="2739674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Cross section (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mb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sr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5209952" y="5405503"/>
            <a:ext cx="190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Cross section (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mb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sr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93755" y="4115312"/>
            <a:ext cx="2165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Energy transfer ω (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フリーフォーム 13"/>
          <p:cNvSpPr/>
          <p:nvPr/>
        </p:nvSpPr>
        <p:spPr bwMode="auto">
          <a:xfrm>
            <a:off x="6748397" y="4938386"/>
            <a:ext cx="1847589" cy="532356"/>
          </a:xfrm>
          <a:custGeom>
            <a:avLst/>
            <a:gdLst>
              <a:gd name="connsiteX0" fmla="*/ 0 w 1847589"/>
              <a:gd name="connsiteY0" fmla="*/ 532356 h 532356"/>
              <a:gd name="connsiteX1" fmla="*/ 325677 w 1847589"/>
              <a:gd name="connsiteY1" fmla="*/ 410228 h 532356"/>
              <a:gd name="connsiteX2" fmla="*/ 970767 w 1847589"/>
              <a:gd name="connsiteY2" fmla="*/ 200417 h 532356"/>
              <a:gd name="connsiteX3" fmla="*/ 1515650 w 1847589"/>
              <a:gd name="connsiteY3" fmla="*/ 62630 h 532356"/>
              <a:gd name="connsiteX4" fmla="*/ 1847589 w 1847589"/>
              <a:gd name="connsiteY4" fmla="*/ 0 h 53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589" h="532356">
                <a:moveTo>
                  <a:pt x="0" y="532356"/>
                </a:moveTo>
                <a:cubicBezTo>
                  <a:pt x="81941" y="498953"/>
                  <a:pt x="163883" y="465551"/>
                  <a:pt x="325677" y="410228"/>
                </a:cubicBezTo>
                <a:cubicBezTo>
                  <a:pt x="487472" y="354905"/>
                  <a:pt x="772438" y="258350"/>
                  <a:pt x="970767" y="200417"/>
                </a:cubicBezTo>
                <a:cubicBezTo>
                  <a:pt x="1169096" y="142484"/>
                  <a:pt x="1369513" y="96033"/>
                  <a:pt x="1515650" y="62630"/>
                </a:cubicBezTo>
                <a:cubicBezTo>
                  <a:pt x="1661787" y="29227"/>
                  <a:pt x="1754688" y="14613"/>
                  <a:pt x="1847589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5057" y="4703528"/>
            <a:ext cx="169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Theory in RPA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46895" y="185494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GTR</a:t>
            </a:r>
            <a:endParaRPr kumimoji="1" lang="ja-JP" altLang="en-US" dirty="0">
              <a:solidFill>
                <a:schemeClr val="accent4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57782" y="283434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0" name="Picture 4" descr="\begin{align*}&#10;\textcolor[rgb]{1,0,1}{\sigma(\omega,\theta)} =&#10;\textcolor[rgb]{1,0,0}{a_0(\omega)} \textcolor[rgb]{0,0,1}{\sigma_{L=0}(\theta)}&#10;+&#10;\textcolor[rgb]{1,0,0}{a_1(\omega)} \textcolor[rgb]{0,0,1}{\sigma_{L=1}(\theta)}&#10;+&#10;\textcolor[rgb]{1,0,0}{a_2(\omega)} \textcolor[rgb]{0,0,1}{\sigma_{L=2}(\theta)} &#10;\end{align*}&#10;"/>
          <p:cNvPicPr>
            <a:picLocks noChangeAspect="1" noChangeArrowheads="1"/>
          </p:cNvPicPr>
          <p:nvPr/>
        </p:nvPicPr>
        <p:blipFill>
          <a:blip r:embed="rId4"/>
          <a:srcRect l="42173" t="-7208" r="27775" b="-25606"/>
          <a:stretch>
            <a:fillRect/>
          </a:stretch>
        </p:blipFill>
        <p:spPr bwMode="auto">
          <a:xfrm>
            <a:off x="1734670" y="1976717"/>
            <a:ext cx="2326341" cy="363071"/>
          </a:xfrm>
          <a:prstGeom prst="rect">
            <a:avLst/>
          </a:prstGeom>
          <a:noFill/>
        </p:spPr>
      </p:pic>
      <p:pic>
        <p:nvPicPr>
          <p:cNvPr id="21" name="Picture 4" descr="\begin{align*}&#10;\textcolor[rgb]{1,0,1}{\sigma(\omega,\theta)} =&#10;\textcolor[rgb]{1,0,0}{a_0(\omega)} \textcolor[rgb]{0,0,1}{\sigma_{L=0}(\theta)}&#10;+&#10;\textcolor[rgb]{1,0,0}{a_1(\omega)} \textcolor[rgb]{0,0,1}{\sigma_{L=1}(\theta)}&#10;+&#10;\textcolor[rgb]{1,0,0}{a_2(\omega)} \textcolor[rgb]{0,0,1}{\sigma_{L=2}(\theta)} &#10;\end{align*}&#10;"/>
          <p:cNvPicPr>
            <a:picLocks noChangeAspect="1" noChangeArrowheads="1"/>
          </p:cNvPicPr>
          <p:nvPr/>
        </p:nvPicPr>
        <p:blipFill>
          <a:blip r:embed="rId4"/>
          <a:srcRect l="71993" t="-3928"/>
          <a:stretch>
            <a:fillRect/>
          </a:stretch>
        </p:blipFill>
        <p:spPr bwMode="auto">
          <a:xfrm>
            <a:off x="1788459" y="2272554"/>
            <a:ext cx="2167994" cy="284107"/>
          </a:xfrm>
          <a:prstGeom prst="rect">
            <a:avLst/>
          </a:prstGeom>
          <a:noFill/>
        </p:spPr>
      </p:pic>
      <p:sp>
        <p:nvSpPr>
          <p:cNvPr id="22" name="テキスト ボックス 21"/>
          <p:cNvSpPr txBox="1"/>
          <p:nvPr/>
        </p:nvSpPr>
        <p:spPr>
          <a:xfrm>
            <a:off x="2245911" y="138046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Fit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下矢印 22"/>
          <p:cNvSpPr/>
          <p:nvPr/>
        </p:nvSpPr>
        <p:spPr bwMode="auto">
          <a:xfrm>
            <a:off x="7844011" y="5089793"/>
            <a:ext cx="308472" cy="23135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78757" y="5387248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Quenching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auto">
          <a:xfrm>
            <a:off x="5715000" y="5150224"/>
            <a:ext cx="3267635" cy="1519517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171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MD Analysis for SD</a:t>
            </a:r>
            <a:br>
              <a:rPr kumimoji="1" lang="en-US" altLang="ja-JP" sz="3200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－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Difficulties and Solutions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－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05753"/>
            <a:ext cx="7467600" cy="5029200"/>
          </a:xfrm>
        </p:spPr>
        <p:txBody>
          <a:bodyPr/>
          <a:lstStyle/>
          <a:p>
            <a:r>
              <a:rPr kumimoji="1" lang="en-US" altLang="ja-JP" sz="2000" dirty="0" err="1" smtClean="0"/>
              <a:t>Multipole</a:t>
            </a:r>
            <a:r>
              <a:rPr kumimoji="1" lang="en-US" altLang="ja-JP" sz="2000" dirty="0" smtClean="0"/>
              <a:t> Decomposition Analysis (MDA)</a:t>
            </a:r>
          </a:p>
          <a:p>
            <a:pPr lvl="1"/>
            <a:r>
              <a:rPr kumimoji="1" lang="en-US" altLang="ja-JP" sz="1800" dirty="0" smtClean="0"/>
              <a:t>L-dependence of angular distributions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Insensitive  to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J</a:t>
            </a:r>
            <a:r>
              <a:rPr kumimoji="1" lang="en-US" altLang="ja-JP" sz="1800" baseline="30000" dirty="0" err="1" smtClean="0">
                <a:solidFill>
                  <a:srgbClr val="0070C0"/>
                </a:solidFill>
              </a:rPr>
              <a:t>π</a:t>
            </a:r>
            <a:endParaRPr kumimoji="1" lang="en-US" altLang="ja-JP" sz="1800" baseline="30000" dirty="0" smtClean="0">
              <a:solidFill>
                <a:srgbClr val="0070C0"/>
              </a:solidFill>
            </a:endParaRPr>
          </a:p>
          <a:p>
            <a:r>
              <a:rPr kumimoji="1" lang="en-US" altLang="ja-JP" sz="2000" dirty="0" smtClean="0"/>
              <a:t>MDA for GT</a:t>
            </a:r>
          </a:p>
          <a:p>
            <a:pPr lvl="1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 and 1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 for L=0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strength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→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IAS (Easily removed)</a:t>
            </a:r>
          </a:p>
          <a:p>
            <a:r>
              <a:rPr kumimoji="1" lang="en-US" altLang="ja-JP" sz="2000" dirty="0" smtClean="0"/>
              <a:t>MDA for SD</a:t>
            </a:r>
          </a:p>
          <a:p>
            <a:pPr lvl="1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 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 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for L=1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Separation is difficult with σ</a:t>
            </a:r>
          </a:p>
          <a:p>
            <a:pPr lvl="1"/>
            <a:r>
              <a:rPr kumimoji="1" lang="en-US" altLang="ja-JP" sz="1800" dirty="0" smtClean="0"/>
              <a:t>GDR and SDR for 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could not be separated</a:t>
            </a:r>
          </a:p>
          <a:p>
            <a:r>
              <a:rPr kumimoji="1" lang="en-US" altLang="ja-JP" sz="2000" dirty="0" smtClean="0"/>
              <a:t>Polarization transfer </a:t>
            </a:r>
            <a:r>
              <a:rPr kumimoji="1" lang="en-US" altLang="ja-JP" sz="2000" dirty="0" err="1" smtClean="0"/>
              <a:t>D</a:t>
            </a:r>
            <a:r>
              <a:rPr kumimoji="1" lang="en-US" altLang="ja-JP" sz="2000" baseline="-25000" dirty="0" err="1" smtClean="0"/>
              <a:t>ij</a:t>
            </a:r>
            <a:r>
              <a:rPr kumimoji="1" lang="en-US" altLang="ja-JP" sz="2000" dirty="0" smtClean="0"/>
              <a:t> for SD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542365" y="4975410"/>
          <a:ext cx="4634754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18"/>
                <a:gridCol w="1544918"/>
                <a:gridCol w="1544918"/>
              </a:tblGrid>
              <a:tr h="29314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</a:t>
                      </a:r>
                      <a:r>
                        <a:rPr kumimoji="1" lang="en-US" altLang="ja-JP" baseline="-25000" dirty="0" smtClean="0"/>
                        <a:t>NN</a:t>
                      </a:r>
                      <a:r>
                        <a:rPr kumimoji="1" lang="en-US" altLang="ja-JP" dirty="0" smtClean="0"/>
                        <a:t>(4.0°)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</a:t>
                      </a:r>
                      <a:r>
                        <a:rPr kumimoji="1" lang="en-US" altLang="ja-JP" baseline="-25000" dirty="0" smtClean="0"/>
                        <a:t>LL</a:t>
                      </a:r>
                      <a:r>
                        <a:rPr kumimoji="1" lang="en-US" altLang="ja-JP" dirty="0" smtClean="0"/>
                        <a:t>(4.0°)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0</a:t>
                      </a:r>
                      <a:r>
                        <a:rPr kumimoji="1" lang="en-US" altLang="ja-JP" baseline="300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(SDR)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-1.00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-1.00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2</a:t>
                      </a:r>
                      <a:r>
                        <a:rPr kumimoji="1" lang="en-US" altLang="ja-JP" baseline="30000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(SDR)</a:t>
                      </a:r>
                      <a:endParaRPr kumimoji="1" lang="ja-JP" altLang="en-US" dirty="0">
                        <a:solidFill>
                          <a:srgbClr val="0070C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-0.17</a:t>
                      </a:r>
                      <a:endParaRPr kumimoji="1" lang="ja-JP" altLang="en-US" dirty="0">
                        <a:solidFill>
                          <a:srgbClr val="0070C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-0.41</a:t>
                      </a:r>
                      <a:endParaRPr kumimoji="1" lang="ja-JP" altLang="en-US" dirty="0">
                        <a:solidFill>
                          <a:srgbClr val="0070C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1</a:t>
                      </a:r>
                      <a:r>
                        <a:rPr kumimoji="1" lang="en-US" altLang="ja-JP" baseline="30000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(SDR)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+0.19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-0.16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1</a:t>
                      </a:r>
                      <a:r>
                        <a:rPr kumimoji="1" lang="en-US" altLang="ja-JP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(GDR)</a:t>
                      </a:r>
                      <a:endParaRPr kumimoji="1" lang="ja-JP" altLang="en-US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+0.96</a:t>
                      </a:r>
                      <a:endParaRPr kumimoji="1" lang="ja-JP" altLang="en-US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+0.95</a:t>
                      </a:r>
                      <a:endParaRPr kumimoji="1" lang="ja-JP" altLang="en-US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846393" y="5849470"/>
            <a:ext cx="323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Separate 0</a:t>
            </a:r>
            <a:r>
              <a:rPr kumimoji="1" lang="en-US" altLang="ja-JP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,1</a:t>
            </a:r>
            <a:r>
              <a:rPr kumimoji="1" lang="en-US" altLang="ja-JP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,2</a:t>
            </a:r>
            <a:r>
              <a:rPr kumimoji="1" lang="en-US" altLang="ja-JP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Separate GDR and SDR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5683" y="5257800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MDA with </a:t>
            </a:r>
            <a:r>
              <a:rPr kumimoji="1" lang="en-US" altLang="ja-JP" sz="20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sz="2000" baseline="-250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ij</a:t>
            </a:r>
            <a:endParaRPr kumimoji="1" lang="ja-JP" altLang="en-US" sz="2000" baseline="-25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左中かっこ 7"/>
          <p:cNvSpPr/>
          <p:nvPr/>
        </p:nvSpPr>
        <p:spPr bwMode="auto">
          <a:xfrm>
            <a:off x="5836024" y="5795682"/>
            <a:ext cx="121023" cy="726142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5230906" y="5768788"/>
            <a:ext cx="403412" cy="37651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6665976" y="2432304"/>
            <a:ext cx="1115568" cy="111099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7824216" y="2433828"/>
            <a:ext cx="1115568" cy="111099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7816596" y="1269492"/>
            <a:ext cx="1115568" cy="111099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6670548" y="1275588"/>
            <a:ext cx="1115568" cy="1110996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28674" name="Picture 2" descr="C:\Users\wakasa\Desktop\mda_bas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4798" y="1248710"/>
            <a:ext cx="2768194" cy="38366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ペーパー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whitedeco_je_11 print PowerPlugs Templates for PowerPoint</Template>
  <TotalTime>12473</TotalTime>
  <Words>2460</Words>
  <Application>Microsoft Office PowerPoint</Application>
  <PresentationFormat>画面に合わせる (4:3)</PresentationFormat>
  <Paragraphs>533</Paragraphs>
  <Slides>34</Slides>
  <Notes>4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6" baseType="lpstr">
      <vt:lpstr>Default Design</vt:lpstr>
      <vt:lpstr>Image</vt:lpstr>
      <vt:lpstr>GT and SDR Studies for Stable Nuclei and Perspective for Unstable Nuclei</vt:lpstr>
      <vt:lpstr>Contents</vt:lpstr>
      <vt:lpstr>Sum Rule and Giant Resonances</vt:lpstr>
      <vt:lpstr>Spin-Isospin Modes and Sum Rule</vt:lpstr>
      <vt:lpstr>π+ρ+g’ model and Δ Effects</vt:lpstr>
      <vt:lpstr>GT Strength and LM Parameters</vt:lpstr>
      <vt:lpstr>Correlation and Δ Effects on SDR</vt:lpstr>
      <vt:lpstr>Previous Studies of SDR</vt:lpstr>
      <vt:lpstr>MD Analysis for SD －Difficulties and Solutions－</vt:lpstr>
      <vt:lpstr>Experiment at RCNP</vt:lpstr>
      <vt:lpstr>Results of MDA ～First MDA with Polarization Data～</vt:lpstr>
      <vt:lpstr>Gamow-Teller Strength B(GT)</vt:lpstr>
      <vt:lpstr>GT Strength B(GT) ～Comparison with 2p2h calc.～</vt:lpstr>
      <vt:lpstr>SD Unit Cross Section</vt:lpstr>
      <vt:lpstr>SD Strength Distributions ～Comparison with RPA～</vt:lpstr>
      <vt:lpstr>Integrated SD Strength ～Comparison with RPA～</vt:lpstr>
      <vt:lpstr>Comparison with HF+RPA</vt:lpstr>
      <vt:lpstr>Summary for GT/SD strengths of Stable Nuclei</vt:lpstr>
      <vt:lpstr>Comparison with MDA and DWIA for 90Zr(p,n)</vt:lpstr>
      <vt:lpstr>Comparison with MDA and DWIA for 208Pb(p,n)</vt:lpstr>
      <vt:lpstr>Isotope Dependence of GT for Zr</vt:lpstr>
      <vt:lpstr>Isotope Dependence of SD for Zr</vt:lpstr>
      <vt:lpstr>Neutron Skin Dependence of GT  for 104Zr</vt:lpstr>
      <vt:lpstr>Neutron Skin Dependence of SD  for 104Zr</vt:lpstr>
      <vt:lpstr>g’NN Dependence of GT for 104Zr</vt:lpstr>
      <vt:lpstr>Isotope Dependence of GT for O</vt:lpstr>
      <vt:lpstr>Isotope Dependence of SD for O</vt:lpstr>
      <vt:lpstr>Summary for Future Perspective</vt:lpstr>
      <vt:lpstr>Backup</vt:lpstr>
      <vt:lpstr>GT and IAS</vt:lpstr>
      <vt:lpstr>Summary and Future Perspective</vt:lpstr>
      <vt:lpstr>Comment on GDR</vt:lpstr>
      <vt:lpstr>Previous Studies of SDR</vt:lpstr>
      <vt:lpstr>Results of MDA for 208Pb(p,n)</vt:lpstr>
    </vt:vector>
  </TitlesOfParts>
  <Company>Departmenet of Physics, Kyushu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wakasa</dc:creator>
  <cp:lastModifiedBy>wakasa</cp:lastModifiedBy>
  <cp:revision>72</cp:revision>
  <dcterms:created xsi:type="dcterms:W3CDTF">2009-02-05T13:08:39Z</dcterms:created>
  <dcterms:modified xsi:type="dcterms:W3CDTF">2009-03-18T00:23:14Z</dcterms:modified>
</cp:coreProperties>
</file>